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3"/>
  </p:notesMasterIdLst>
  <p:sldIdLst>
    <p:sldId id="645" r:id="rId2"/>
    <p:sldId id="646" r:id="rId3"/>
    <p:sldId id="647" r:id="rId4"/>
    <p:sldId id="648" r:id="rId5"/>
    <p:sldId id="649" r:id="rId6"/>
    <p:sldId id="651" r:id="rId7"/>
    <p:sldId id="652" r:id="rId8"/>
    <p:sldId id="653" r:id="rId9"/>
    <p:sldId id="654" r:id="rId10"/>
    <p:sldId id="655" r:id="rId11"/>
    <p:sldId id="656" r:id="rId12"/>
    <p:sldId id="657" r:id="rId13"/>
    <p:sldId id="658" r:id="rId14"/>
    <p:sldId id="659" r:id="rId15"/>
    <p:sldId id="650" r:id="rId16"/>
    <p:sldId id="660" r:id="rId17"/>
    <p:sldId id="661" r:id="rId18"/>
    <p:sldId id="664" r:id="rId19"/>
    <p:sldId id="665" r:id="rId20"/>
    <p:sldId id="666" r:id="rId21"/>
    <p:sldId id="667" r:id="rId22"/>
    <p:sldId id="668" r:id="rId23"/>
    <p:sldId id="669" r:id="rId24"/>
    <p:sldId id="670" r:id="rId25"/>
    <p:sldId id="672" r:id="rId26"/>
    <p:sldId id="671" r:id="rId27"/>
    <p:sldId id="662" r:id="rId28"/>
    <p:sldId id="663" r:id="rId29"/>
    <p:sldId id="673" r:id="rId30"/>
    <p:sldId id="674" r:id="rId31"/>
    <p:sldId id="675" r:id="rId32"/>
  </p:sldIdLst>
  <p:sldSz cx="9144000" cy="6858000" type="screen4x3"/>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50021"/>
    <a:srgbClr val="FE4C54"/>
    <a:srgbClr val="CCCCCC"/>
    <a:srgbClr val="CC0000"/>
    <a:srgbClr val="2DC6E6"/>
    <a:srgbClr val="FF99FF"/>
    <a:srgbClr val="FE4B52"/>
    <a:srgbClr val="FFFFFF"/>
    <a:srgbClr val="B4AA9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B344D84-9AFB-497E-A393-DC336BA19D2E}" styleName="보통 스타일 3 - 강조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9D7B26C5-4107-4FEC-AEDC-1716B250A1EF}" styleName="밝은 스타일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073A0DAA-6AF3-43AB-8588-CEC1D06C72B9}" styleName="보통 스타일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보통 스타일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E8034E78-7F5D-4C2E-B375-FC64B27BC917}" styleName="어두운 스타일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940675A-B579-460E-94D1-54222C63F5DA}" styleName="스타일 없음, 표 눈금">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밝은 스타일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864" autoAdjust="0"/>
    <p:restoredTop sz="91452" autoAdjust="0"/>
  </p:normalViewPr>
  <p:slideViewPr>
    <p:cSldViewPr>
      <p:cViewPr>
        <p:scale>
          <a:sx n="80" d="100"/>
          <a:sy n="80" d="100"/>
        </p:scale>
        <p:origin x="920" y="272"/>
      </p:cViewPr>
      <p:guideLst>
        <p:guide orient="horz" pos="2160"/>
        <p:guide pos="2880"/>
      </p:guideLst>
    </p:cSldViewPr>
  </p:slideViewPr>
  <p:outlineViewPr>
    <p:cViewPr>
      <p:scale>
        <a:sx n="33" d="100"/>
        <a:sy n="33" d="100"/>
      </p:scale>
      <p:origin x="0" y="-12966"/>
    </p:cViewPr>
  </p:outlin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notesMaster" Target="notesMasters/notesMaster1.xml"/><Relationship Id="rId34" Type="http://schemas.openxmlformats.org/officeDocument/2006/relationships/presProps" Target="presProps.xml"/><Relationship Id="rId35" Type="http://schemas.openxmlformats.org/officeDocument/2006/relationships/viewProps" Target="viewProps.xml"/><Relationship Id="rId36" Type="http://schemas.openxmlformats.org/officeDocument/2006/relationships/theme" Target="theme/theme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9CA654E-EBD9-4CE9-AAD0-9BCA047E2E1D}" type="datetimeFigureOut">
              <a:rPr lang="ko-KR" altLang="en-US" smtClean="0"/>
              <a:pPr/>
              <a:t>2016. 6. 16.</a:t>
            </a:fld>
            <a:endParaRPr lang="ko-KR" altLang="en-US"/>
          </a:p>
        </p:txBody>
      </p:sp>
      <p:sp>
        <p:nvSpPr>
          <p:cNvPr id="4" name="슬라이드 이미지 개체 틀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6" name="바닥글 개체 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C7970E3-E969-4B5B-B387-9B817F0C226C}" type="slidenum">
              <a:rPr lang="ko-KR" altLang="en-US" smtClean="0"/>
              <a:pPr/>
              <a:t>‹#›</a:t>
            </a:fld>
            <a:endParaRPr lang="ko-KR" altLang="en-US"/>
          </a:p>
        </p:txBody>
      </p:sp>
    </p:spTree>
    <p:extLst>
      <p:ext uri="{BB962C8B-B14F-4D97-AF65-F5344CB8AC3E}">
        <p14:creationId xmlns:p14="http://schemas.microsoft.com/office/powerpoint/2010/main" val="938994811"/>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제목 슬라이드">
    <p:bg>
      <p:bgPr>
        <a:solidFill>
          <a:schemeClr val="bg1">
            <a:lumMod val="85000"/>
          </a:schemeClr>
        </a:solidFill>
        <a:effectLst/>
      </p:bgPr>
    </p:bg>
    <p:spTree>
      <p:nvGrpSpPr>
        <p:cNvPr id="1" name=""/>
        <p:cNvGrpSpPr/>
        <p:nvPr/>
      </p:nvGrpSpPr>
      <p:grpSpPr>
        <a:xfrm>
          <a:off x="0" y="0"/>
          <a:ext cx="0" cy="0"/>
          <a:chOff x="0" y="0"/>
          <a:chExt cx="0" cy="0"/>
        </a:xfrm>
      </p:grpSpPr>
      <p:sp>
        <p:nvSpPr>
          <p:cNvPr id="2" name="제목 1"/>
          <p:cNvSpPr>
            <a:spLocks noGrp="1"/>
          </p:cNvSpPr>
          <p:nvPr>
            <p:ph type="ctrTitle"/>
          </p:nvPr>
        </p:nvSpPr>
        <p:spPr>
          <a:xfrm>
            <a:off x="251520" y="1196752"/>
            <a:ext cx="7772400" cy="1470025"/>
          </a:xfrm>
        </p:spPr>
        <p:txBody>
          <a:bodyPr>
            <a:noAutofit/>
          </a:bodyPr>
          <a:lstStyle>
            <a:lvl1pPr algn="l">
              <a:defRPr sz="8000" b="1">
                <a:solidFill>
                  <a:schemeClr val="tx1">
                    <a:lumMod val="65000"/>
                    <a:lumOff val="35000"/>
                  </a:schemeClr>
                </a:solidFill>
                <a:latin typeface="Meiryo UI" pitchFamily="34" charset="-128"/>
                <a:ea typeface="휴먼둥근헤드라인" pitchFamily="18" charset="-127"/>
                <a:cs typeface="Meiryo UI" pitchFamily="34" charset="-128"/>
              </a:defRPr>
            </a:lvl1pPr>
          </a:lstStyle>
          <a:p>
            <a:r>
              <a:rPr lang="ko-KR" altLang="en-US" dirty="0" smtClean="0"/>
              <a:t>마스터 제목 스타일 편집</a:t>
            </a:r>
            <a:endParaRPr lang="ko-KR" altLang="en-US" dirty="0"/>
          </a:p>
        </p:txBody>
      </p:sp>
      <p:sp>
        <p:nvSpPr>
          <p:cNvPr id="20" name="날짜 개체 틀 3"/>
          <p:cNvSpPr>
            <a:spLocks noGrp="1"/>
          </p:cNvSpPr>
          <p:nvPr>
            <p:ph type="dt" sz="half" idx="10"/>
          </p:nvPr>
        </p:nvSpPr>
        <p:spPr>
          <a:xfrm>
            <a:off x="305026" y="2636912"/>
            <a:ext cx="3600400" cy="365125"/>
          </a:xfrm>
        </p:spPr>
        <p:txBody>
          <a:bodyPr/>
          <a:lstStyle>
            <a:lvl1pPr algn="l">
              <a:defRPr sz="1600">
                <a:solidFill>
                  <a:schemeClr val="tx1">
                    <a:lumMod val="65000"/>
                    <a:lumOff val="35000"/>
                  </a:schemeClr>
                </a:solidFill>
                <a:latin typeface="Meiryo UI" pitchFamily="34" charset="-128"/>
                <a:cs typeface="Meiryo UI" pitchFamily="34" charset="-128"/>
              </a:defRPr>
            </a:lvl1pPr>
          </a:lstStyle>
          <a:p>
            <a:fld id="{FCE1694F-A783-43DF-9CCB-25F1A03CBC4F}" type="datetime2">
              <a:rPr lang="en-US" altLang="ko-KR" smtClean="0">
                <a:ea typeface="Meiryo UI" pitchFamily="34" charset="-128"/>
              </a:rPr>
              <a:pPr/>
              <a:t>Thursday, June 16, 2016</a:t>
            </a:fld>
            <a:endParaRPr lang="ko-KR" altLang="en-US" dirty="0"/>
          </a:p>
        </p:txBody>
      </p:sp>
    </p:spTree>
  </p:cSld>
  <p:clrMapOvr>
    <a:masterClrMapping/>
  </p:clrMapOvr>
  <p:timing>
    <p:tnLst>
      <p:par>
        <p:cTn id="1" dur="indefinite" restart="never" nodeType="tmRoot"/>
      </p:par>
    </p:tnLst>
  </p:timing>
  <p:hf sldNum="0" hdr="0" ftr="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smtClean="0"/>
              <a:t>마스터 제목 스타일 편집</a:t>
            </a:r>
            <a:endParaRPr lang="ko-KR" altLang="en-US"/>
          </a:p>
        </p:txBody>
      </p:sp>
      <p:sp>
        <p:nvSpPr>
          <p:cNvPr id="3" name="세로 텍스트 개체 틀 2"/>
          <p:cNvSpPr>
            <a:spLocks noGrp="1"/>
          </p:cNvSpPr>
          <p:nvPr>
            <p:ph type="body" orient="vert" idx="1"/>
          </p:nvPr>
        </p:nvSpPr>
        <p:spPr/>
        <p:txBody>
          <a:bodyPr vert="eaVert"/>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날짜 개체 틀 3"/>
          <p:cNvSpPr>
            <a:spLocks noGrp="1"/>
          </p:cNvSpPr>
          <p:nvPr>
            <p:ph type="dt" sz="half" idx="10"/>
          </p:nvPr>
        </p:nvSpPr>
        <p:spPr/>
        <p:txBody>
          <a:bodyPr/>
          <a:lstStyle/>
          <a:p>
            <a:fld id="{33A0F7CB-10CC-4FA0-AAB7-60557755851D}" type="datetime1">
              <a:rPr lang="ko-KR" altLang="en-US" smtClean="0"/>
              <a:pPr/>
              <a:t>2016. 6. 16.</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4CA1D5AE-3018-49FC-B3E0-A1E0E9567469}" type="slidenum">
              <a:rPr lang="ko-KR" altLang="en-US" smtClean="0"/>
              <a:pPr/>
              <a:t>‹#›</a:t>
            </a:fld>
            <a:endParaRPr lang="ko-KR"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smtClean="0"/>
              <a:t>마스터 제목 스타일 편집</a:t>
            </a:r>
            <a:endParaRPr lang="ko-KR" altLang="en-US"/>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날짜 개체 틀 3"/>
          <p:cNvSpPr>
            <a:spLocks noGrp="1"/>
          </p:cNvSpPr>
          <p:nvPr>
            <p:ph type="dt" sz="half" idx="10"/>
          </p:nvPr>
        </p:nvSpPr>
        <p:spPr/>
        <p:txBody>
          <a:bodyPr/>
          <a:lstStyle/>
          <a:p>
            <a:fld id="{2072E3B2-398D-43A2-9FF0-A5DC47D85F0F}" type="datetime1">
              <a:rPr lang="ko-KR" altLang="en-US" smtClean="0"/>
              <a:pPr/>
              <a:t>2016. 6. 16.</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4CA1D5AE-3018-49FC-B3E0-A1E0E9567469}" type="slidenum">
              <a:rPr lang="ko-KR" altLang="en-US" smtClean="0"/>
              <a:pPr/>
              <a:t>‹#›</a:t>
            </a:fld>
            <a:endParaRPr lang="ko-KR"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제목 및 내용">
    <p:bg>
      <p:bgPr>
        <a:solidFill>
          <a:schemeClr val="bg1"/>
        </a:solidFill>
        <a:effectLst/>
      </p:bgPr>
    </p:bg>
    <p:spTree>
      <p:nvGrpSpPr>
        <p:cNvPr id="1" name=""/>
        <p:cNvGrpSpPr/>
        <p:nvPr/>
      </p:nvGrpSpPr>
      <p:grpSpPr>
        <a:xfrm>
          <a:off x="0" y="0"/>
          <a:ext cx="0" cy="0"/>
          <a:chOff x="0" y="0"/>
          <a:chExt cx="0" cy="0"/>
        </a:xfrm>
      </p:grpSpPr>
      <p:sp>
        <p:nvSpPr>
          <p:cNvPr id="3" name="내용 개체 틀 2"/>
          <p:cNvSpPr>
            <a:spLocks noGrp="1"/>
          </p:cNvSpPr>
          <p:nvPr>
            <p:ph idx="1"/>
          </p:nvPr>
        </p:nvSpPr>
        <p:spPr>
          <a:xfrm>
            <a:off x="323528" y="1118784"/>
            <a:ext cx="8496944" cy="5262544"/>
          </a:xfrm>
        </p:spPr>
        <p:txBody>
          <a:bodyPr>
            <a:normAutofit/>
          </a:bodyPr>
          <a:lstStyle>
            <a:lvl1pPr marL="342900" indent="-342900">
              <a:buClr>
                <a:schemeClr val="tx1"/>
              </a:buClr>
              <a:buSzPct val="100000"/>
              <a:buFont typeface="Arial" panose="020B0604020202020204" pitchFamily="34" charset="0"/>
              <a:buChar char="•"/>
              <a:defRPr sz="2400">
                <a:solidFill>
                  <a:schemeClr val="tx1"/>
                </a:solidFill>
                <a:latin typeface="+mn-lt"/>
                <a:cs typeface="Meiryo UI" pitchFamily="34" charset="-128"/>
              </a:defRPr>
            </a:lvl1pPr>
            <a:lvl2pPr marL="742950" indent="-285750">
              <a:buClr>
                <a:schemeClr val="tx1"/>
              </a:buClr>
              <a:buFont typeface="Arial" panose="020B0604020202020204" pitchFamily="34" charset="0"/>
              <a:buChar char="•"/>
              <a:defRPr sz="2000">
                <a:solidFill>
                  <a:schemeClr val="tx1"/>
                </a:solidFill>
                <a:latin typeface="+mn-lt"/>
                <a:cs typeface="Meiryo UI" pitchFamily="34" charset="-128"/>
              </a:defRPr>
            </a:lvl2pPr>
            <a:lvl3pPr marL="1143000" indent="-228600">
              <a:buClr>
                <a:schemeClr val="tx1"/>
              </a:buClr>
              <a:buFont typeface="Arial" panose="020B0604020202020204" pitchFamily="34" charset="0"/>
              <a:buChar char="•"/>
              <a:defRPr sz="1800">
                <a:solidFill>
                  <a:schemeClr val="tx1"/>
                </a:solidFill>
                <a:latin typeface="+mn-lt"/>
                <a:cs typeface="Meiryo UI" pitchFamily="34" charset="-128"/>
              </a:defRPr>
            </a:lvl3pPr>
            <a:lvl4pPr marL="1600200" indent="-228600">
              <a:buClr>
                <a:schemeClr val="tx1"/>
              </a:buClr>
              <a:buFont typeface="Arial" panose="020B0604020202020204" pitchFamily="34" charset="0"/>
              <a:buChar char="•"/>
              <a:defRPr sz="1800">
                <a:solidFill>
                  <a:schemeClr val="tx1"/>
                </a:solidFill>
                <a:latin typeface="+mn-lt"/>
                <a:cs typeface="Meiryo UI" pitchFamily="34" charset="-128"/>
              </a:defRPr>
            </a:lvl4pPr>
            <a:lvl5pPr marL="2057400" indent="-228600">
              <a:buClr>
                <a:schemeClr val="tx1"/>
              </a:buClr>
              <a:buFont typeface="Arial" panose="020B0604020202020204" pitchFamily="34" charset="0"/>
              <a:buChar char="•"/>
              <a:defRPr sz="1800">
                <a:solidFill>
                  <a:schemeClr val="tx1"/>
                </a:solidFill>
                <a:latin typeface="+mn-lt"/>
                <a:cs typeface="Meiryo UI" pitchFamily="34" charset="-128"/>
              </a:defRPr>
            </a:lvl5pPr>
          </a:lstStyle>
          <a:p>
            <a:pPr lvl="0"/>
            <a:r>
              <a:rPr lang="ko-KR" altLang="en-US" dirty="0" smtClean="0"/>
              <a:t>마스터 텍스트 스타일을 편집합니다</a:t>
            </a:r>
          </a:p>
          <a:p>
            <a:pPr lvl="1"/>
            <a:r>
              <a:rPr lang="ko-KR" altLang="en-US" dirty="0" smtClean="0"/>
              <a:t>둘째 수준</a:t>
            </a:r>
          </a:p>
          <a:p>
            <a:pPr lvl="2"/>
            <a:r>
              <a:rPr lang="ko-KR" altLang="en-US" dirty="0" smtClean="0"/>
              <a:t>셋째 수준</a:t>
            </a:r>
          </a:p>
          <a:p>
            <a:pPr lvl="3"/>
            <a:r>
              <a:rPr lang="ko-KR" altLang="en-US" dirty="0" smtClean="0"/>
              <a:t>넷째 수준</a:t>
            </a:r>
          </a:p>
          <a:p>
            <a:pPr lvl="4"/>
            <a:r>
              <a:rPr lang="ko-KR" altLang="en-US" dirty="0" smtClean="0"/>
              <a:t>다섯째 수준</a:t>
            </a:r>
            <a:endParaRPr lang="ko-KR" altLang="en-US" dirty="0"/>
          </a:p>
        </p:txBody>
      </p:sp>
      <p:sp>
        <p:nvSpPr>
          <p:cNvPr id="8" name="제목 7"/>
          <p:cNvSpPr>
            <a:spLocks noGrp="1"/>
          </p:cNvSpPr>
          <p:nvPr>
            <p:ph type="title" hasCustomPrompt="1"/>
          </p:nvPr>
        </p:nvSpPr>
        <p:spPr>
          <a:xfrm>
            <a:off x="295200" y="254688"/>
            <a:ext cx="8575200" cy="654032"/>
          </a:xfrm>
        </p:spPr>
        <p:txBody>
          <a:bodyPr>
            <a:noAutofit/>
          </a:bodyPr>
          <a:lstStyle>
            <a:lvl1pPr algn="l">
              <a:defRPr sz="4000" b="1">
                <a:solidFill>
                  <a:schemeClr val="tx1">
                    <a:lumMod val="85000"/>
                    <a:lumOff val="15000"/>
                  </a:schemeClr>
                </a:solidFill>
                <a:latin typeface="+mn-lt"/>
                <a:cs typeface="Meiryo UI" pitchFamily="34" charset="-128"/>
              </a:defRPr>
            </a:lvl1pPr>
          </a:lstStyle>
          <a:p>
            <a:r>
              <a:rPr lang="en-US" altLang="ko-KR" dirty="0" smtClean="0"/>
              <a:t>Title</a:t>
            </a:r>
            <a:endParaRPr lang="ko-KR" altLang="en-US" dirty="0"/>
          </a:p>
        </p:txBody>
      </p:sp>
      <p:sp>
        <p:nvSpPr>
          <p:cNvPr id="11" name="슬라이드 번호 개체 틀 10"/>
          <p:cNvSpPr>
            <a:spLocks noGrp="1"/>
          </p:cNvSpPr>
          <p:nvPr>
            <p:ph type="sldNum" sz="quarter" idx="12"/>
          </p:nvPr>
        </p:nvSpPr>
        <p:spPr>
          <a:xfrm>
            <a:off x="3505200" y="6453336"/>
            <a:ext cx="2133600" cy="365125"/>
          </a:xfrm>
        </p:spPr>
        <p:txBody>
          <a:bodyPr/>
          <a:lstStyle>
            <a:lvl1pPr algn="ctr">
              <a:defRPr sz="1000">
                <a:solidFill>
                  <a:schemeClr val="tx1"/>
                </a:solidFill>
              </a:defRPr>
            </a:lvl1pPr>
          </a:lstStyle>
          <a:p>
            <a:fld id="{4CA1D5AE-3018-49FC-B3E0-A1E0E9567469}" type="slidenum">
              <a:rPr lang="ko-KR" altLang="en-US" smtClean="0"/>
              <a:pPr/>
              <a:t>‹#›</a:t>
            </a:fld>
            <a:endParaRPr lang="ko-KR" altLang="en-US"/>
          </a:p>
        </p:txBody>
      </p:sp>
    </p:spTree>
  </p:cSld>
  <p:clrMapOvr>
    <a:masterClrMapping/>
  </p:clrMapOvr>
  <p:timing>
    <p:tnLst>
      <p:par>
        <p:cTn id="1" dur="indefinite" restart="never" nodeType="tmRoot"/>
      </p:par>
    </p:tnLst>
  </p:timing>
  <p:hf hdr="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1_구역 머리글">
    <p:bg>
      <p:bgPr>
        <a:solidFill>
          <a:schemeClr val="bg1">
            <a:lumMod val="85000"/>
          </a:schemeClr>
        </a:solidFill>
        <a:effectLst/>
      </p:bgPr>
    </p:bg>
    <p:spTree>
      <p:nvGrpSpPr>
        <p:cNvPr id="1" name=""/>
        <p:cNvGrpSpPr/>
        <p:nvPr/>
      </p:nvGrpSpPr>
      <p:grpSpPr>
        <a:xfrm>
          <a:off x="0" y="0"/>
          <a:ext cx="0" cy="0"/>
          <a:chOff x="0" y="0"/>
          <a:chExt cx="0" cy="0"/>
        </a:xfrm>
      </p:grpSpPr>
      <p:sp>
        <p:nvSpPr>
          <p:cNvPr id="2" name="제목 1"/>
          <p:cNvSpPr>
            <a:spLocks noGrp="1"/>
          </p:cNvSpPr>
          <p:nvPr>
            <p:ph type="title"/>
          </p:nvPr>
        </p:nvSpPr>
        <p:spPr>
          <a:xfrm>
            <a:off x="251520" y="4353123"/>
            <a:ext cx="8640960" cy="1362075"/>
          </a:xfrm>
        </p:spPr>
        <p:txBody>
          <a:bodyPr anchor="t"/>
          <a:lstStyle>
            <a:lvl1pPr algn="l">
              <a:defRPr sz="4000" b="1" cap="all">
                <a:solidFill>
                  <a:schemeClr val="tx1">
                    <a:lumMod val="65000"/>
                    <a:lumOff val="35000"/>
                  </a:schemeClr>
                </a:solidFill>
                <a:latin typeface="휴먼둥근헤드라인" pitchFamily="18" charset="-127"/>
                <a:ea typeface="휴먼둥근헤드라인" pitchFamily="18" charset="-127"/>
              </a:defRPr>
            </a:lvl1pPr>
          </a:lstStyle>
          <a:p>
            <a:r>
              <a:rPr lang="ko-KR" altLang="en-US" dirty="0" smtClean="0"/>
              <a:t>마스터 제목 스타일 편집</a:t>
            </a:r>
            <a:endParaRPr lang="ko-KR" altLang="en-US" dirty="0"/>
          </a:p>
        </p:txBody>
      </p:sp>
      <p:sp>
        <p:nvSpPr>
          <p:cNvPr id="3" name="텍스트 개체 틀 2"/>
          <p:cNvSpPr>
            <a:spLocks noGrp="1"/>
          </p:cNvSpPr>
          <p:nvPr>
            <p:ph type="body" idx="1"/>
          </p:nvPr>
        </p:nvSpPr>
        <p:spPr>
          <a:xfrm>
            <a:off x="251520" y="2852936"/>
            <a:ext cx="864096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dirty="0" smtClean="0"/>
              <a:t>마스터 텍스트 스타일을 편집합니다</a:t>
            </a:r>
          </a:p>
        </p:txBody>
      </p:sp>
      <p:sp>
        <p:nvSpPr>
          <p:cNvPr id="4" name="날짜 개체 틀 3"/>
          <p:cNvSpPr>
            <a:spLocks noGrp="1"/>
          </p:cNvSpPr>
          <p:nvPr>
            <p:ph type="dt" sz="half" idx="10"/>
          </p:nvPr>
        </p:nvSpPr>
        <p:spPr/>
        <p:txBody>
          <a:bodyPr/>
          <a:lstStyle/>
          <a:p>
            <a:fld id="{DAC76C8D-0C64-468D-9E07-BA112BE10A5A}" type="datetime1">
              <a:rPr lang="ko-KR" altLang="en-US" smtClean="0"/>
              <a:pPr/>
              <a:t>2016. 6. 16.</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4CA1D5AE-3018-49FC-B3E0-A1E0E9567469}" type="slidenum">
              <a:rPr lang="ko-KR" altLang="en-US" smtClean="0"/>
              <a:pPr/>
              <a:t>‹#›</a:t>
            </a:fld>
            <a:endParaRPr lang="ko-KR" altLang="en-US"/>
          </a:p>
        </p:txBody>
      </p:sp>
    </p:spTree>
    <p:extLst>
      <p:ext uri="{BB962C8B-B14F-4D97-AF65-F5344CB8AC3E}">
        <p14:creationId xmlns:p14="http://schemas.microsoft.com/office/powerpoint/2010/main" val="31510437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smtClean="0"/>
              <a:t>마스터 제목 스타일 편집</a:t>
            </a:r>
            <a:endParaRPr lang="ko-KR" altLang="en-US"/>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dirty="0" smtClean="0"/>
              <a:t>마스터 텍스트 스타일을 편집합니다</a:t>
            </a:r>
          </a:p>
          <a:p>
            <a:pPr lvl="1"/>
            <a:r>
              <a:rPr lang="ko-KR" altLang="en-US" dirty="0" smtClean="0"/>
              <a:t>둘째 수준</a:t>
            </a:r>
          </a:p>
          <a:p>
            <a:pPr lvl="2"/>
            <a:r>
              <a:rPr lang="ko-KR" altLang="en-US" dirty="0" smtClean="0"/>
              <a:t>셋째 수준</a:t>
            </a:r>
          </a:p>
          <a:p>
            <a:pPr lvl="3"/>
            <a:r>
              <a:rPr lang="ko-KR" altLang="en-US" dirty="0" smtClean="0"/>
              <a:t>넷째 수준</a:t>
            </a:r>
          </a:p>
          <a:p>
            <a:pPr lvl="4"/>
            <a:r>
              <a:rPr lang="ko-KR" altLang="en-US" dirty="0" smtClean="0"/>
              <a:t>다섯째 수준</a:t>
            </a:r>
            <a:endParaRPr lang="ko-KR" altLang="en-US" dirty="0"/>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5" name="날짜 개체 틀 4"/>
          <p:cNvSpPr>
            <a:spLocks noGrp="1"/>
          </p:cNvSpPr>
          <p:nvPr>
            <p:ph type="dt" sz="half" idx="10"/>
          </p:nvPr>
        </p:nvSpPr>
        <p:spPr/>
        <p:txBody>
          <a:bodyPr/>
          <a:lstStyle/>
          <a:p>
            <a:fld id="{ABCA1450-90AE-4591-9DA4-2F2C0E29B421}" type="datetime1">
              <a:rPr lang="ko-KR" altLang="en-US" smtClean="0"/>
              <a:pPr/>
              <a:t>2016. 6. 16.</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4CA1D5AE-3018-49FC-B3E0-A1E0E9567469}" type="slidenum">
              <a:rPr lang="ko-KR" altLang="en-US" smtClean="0"/>
              <a:pPr/>
              <a:t>‹#›</a:t>
            </a:fld>
            <a:endParaRPr lang="ko-KR" altLang="en-US"/>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smtClean="0"/>
              <a:t>마스터 제목 스타일 편집</a:t>
            </a:r>
            <a:endParaRPr lang="ko-KR" altLang="en-US"/>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smtClean="0"/>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smtClean="0"/>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7" name="날짜 개체 틀 6"/>
          <p:cNvSpPr>
            <a:spLocks noGrp="1"/>
          </p:cNvSpPr>
          <p:nvPr>
            <p:ph type="dt" sz="half" idx="10"/>
          </p:nvPr>
        </p:nvSpPr>
        <p:spPr/>
        <p:txBody>
          <a:bodyPr/>
          <a:lstStyle/>
          <a:p>
            <a:fld id="{3170F9C2-910D-48E9-A1D4-06EE9E8CCF11}" type="datetime1">
              <a:rPr lang="ko-KR" altLang="en-US" smtClean="0"/>
              <a:pPr/>
              <a:t>2016. 6. 16.</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4CA1D5AE-3018-49FC-B3E0-A1E0E9567469}" type="slidenum">
              <a:rPr lang="ko-KR" altLang="en-US" smtClean="0"/>
              <a:pPr/>
              <a:t>‹#›</a:t>
            </a:fld>
            <a:endParaRPr lang="ko-KR"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제목만">
    <p:spTree>
      <p:nvGrpSpPr>
        <p:cNvPr id="1" name=""/>
        <p:cNvGrpSpPr/>
        <p:nvPr/>
      </p:nvGrpSpPr>
      <p:grpSpPr>
        <a:xfrm>
          <a:off x="0" y="0"/>
          <a:ext cx="0" cy="0"/>
          <a:chOff x="0" y="0"/>
          <a:chExt cx="0" cy="0"/>
        </a:xfrm>
      </p:grpSpPr>
      <p:sp>
        <p:nvSpPr>
          <p:cNvPr id="2" name="제목 1"/>
          <p:cNvSpPr>
            <a:spLocks noGrp="1"/>
          </p:cNvSpPr>
          <p:nvPr>
            <p:ph type="title" hasCustomPrompt="1"/>
          </p:nvPr>
        </p:nvSpPr>
        <p:spPr>
          <a:xfrm>
            <a:off x="467544" y="620688"/>
            <a:ext cx="8229600" cy="1084982"/>
          </a:xfrm>
        </p:spPr>
        <p:txBody>
          <a:bodyPr>
            <a:normAutofit/>
          </a:bodyPr>
          <a:lstStyle>
            <a:lvl1pPr>
              <a:defRPr sz="4800" b="1">
                <a:latin typeface="Garamond" panose="02020404030301010803" pitchFamily="18" charset="0"/>
              </a:defRPr>
            </a:lvl1pPr>
          </a:lstStyle>
          <a:p>
            <a:r>
              <a:rPr lang="en-US" altLang="ko-KR" dirty="0" smtClean="0"/>
              <a:t>Contents</a:t>
            </a:r>
            <a:endParaRPr lang="ko-KR" altLang="en-US" dirty="0"/>
          </a:p>
        </p:txBody>
      </p:sp>
      <p:sp>
        <p:nvSpPr>
          <p:cNvPr id="7" name="내용 개체 틀 2"/>
          <p:cNvSpPr>
            <a:spLocks noGrp="1"/>
          </p:cNvSpPr>
          <p:nvPr>
            <p:ph idx="1" hasCustomPrompt="1"/>
          </p:nvPr>
        </p:nvSpPr>
        <p:spPr>
          <a:xfrm>
            <a:off x="971600" y="1988840"/>
            <a:ext cx="7200800" cy="4392488"/>
          </a:xfrm>
        </p:spPr>
        <p:txBody>
          <a:bodyPr>
            <a:normAutofit/>
          </a:bodyPr>
          <a:lstStyle>
            <a:lvl1pPr marL="342900" indent="-342900">
              <a:buClr>
                <a:schemeClr val="tx1"/>
              </a:buClr>
              <a:buSzPct val="100000"/>
              <a:buFont typeface="Arial" panose="020B0604020202020204" pitchFamily="34" charset="0"/>
              <a:buChar char="•"/>
              <a:defRPr sz="2400">
                <a:solidFill>
                  <a:schemeClr val="tx1"/>
                </a:solidFill>
                <a:latin typeface="Garamond" panose="02020404030301010803" pitchFamily="18" charset="0"/>
                <a:cs typeface="Meiryo UI" pitchFamily="34" charset="-128"/>
              </a:defRPr>
            </a:lvl1pPr>
            <a:lvl2pPr marL="742950" indent="-285750">
              <a:buClr>
                <a:schemeClr val="tx1"/>
              </a:buClr>
              <a:buFont typeface="Arial" panose="020B0604020202020204" pitchFamily="34" charset="0"/>
              <a:buChar char="•"/>
              <a:defRPr sz="2000">
                <a:solidFill>
                  <a:schemeClr val="tx1"/>
                </a:solidFill>
                <a:latin typeface="Garamond" panose="02020404030301010803" pitchFamily="18" charset="0"/>
                <a:cs typeface="Meiryo UI" pitchFamily="34" charset="-128"/>
              </a:defRPr>
            </a:lvl2pPr>
            <a:lvl3pPr marL="1143000" indent="-228600">
              <a:buClr>
                <a:schemeClr val="tx1"/>
              </a:buClr>
              <a:buFont typeface="Arial" panose="020B0604020202020204" pitchFamily="34" charset="0"/>
              <a:buChar char="•"/>
              <a:defRPr sz="1800" baseline="0">
                <a:solidFill>
                  <a:schemeClr val="tx1"/>
                </a:solidFill>
                <a:latin typeface="Garamond" panose="02020404030301010803" pitchFamily="18" charset="0"/>
                <a:cs typeface="Meiryo UI" pitchFamily="34" charset="-128"/>
              </a:defRPr>
            </a:lvl3pPr>
            <a:lvl4pPr marL="1600200" indent="-228600">
              <a:buClr>
                <a:schemeClr val="tx1"/>
              </a:buClr>
              <a:buFont typeface="Arial" panose="020B0604020202020204" pitchFamily="34" charset="0"/>
              <a:buChar char="•"/>
              <a:defRPr sz="1800">
                <a:solidFill>
                  <a:schemeClr val="tx1"/>
                </a:solidFill>
                <a:latin typeface="Garamond" panose="02020404030301010803" pitchFamily="18" charset="0"/>
                <a:cs typeface="Meiryo UI" pitchFamily="34" charset="-128"/>
              </a:defRPr>
            </a:lvl4pPr>
            <a:lvl5pPr marL="2057400" indent="-228600">
              <a:buClr>
                <a:schemeClr val="tx1"/>
              </a:buClr>
              <a:buFont typeface="Arial" panose="020B0604020202020204" pitchFamily="34" charset="0"/>
              <a:buChar char="•"/>
              <a:defRPr sz="1800">
                <a:solidFill>
                  <a:schemeClr val="tx1"/>
                </a:solidFill>
                <a:latin typeface="Garamond" panose="02020404030301010803" pitchFamily="18" charset="0"/>
                <a:cs typeface="Meiryo UI" pitchFamily="34" charset="-128"/>
              </a:defRPr>
            </a:lvl5pPr>
          </a:lstStyle>
          <a:p>
            <a:pPr lvl="0"/>
            <a:r>
              <a:rPr lang="en-US" altLang="ko-KR" dirty="0" smtClean="0"/>
              <a:t>First stage</a:t>
            </a:r>
            <a:endParaRPr lang="ko-KR" altLang="en-US" dirty="0" smtClean="0"/>
          </a:p>
          <a:p>
            <a:pPr lvl="1"/>
            <a:r>
              <a:rPr lang="en-US" altLang="ko-KR" dirty="0" smtClean="0"/>
              <a:t>Second stage</a:t>
            </a:r>
            <a:endParaRPr lang="ko-KR" altLang="en-US" dirty="0" smtClean="0"/>
          </a:p>
          <a:p>
            <a:pPr lvl="2"/>
            <a:r>
              <a:rPr lang="en-US" altLang="ko-KR" dirty="0" smtClean="0"/>
              <a:t>Third stage</a:t>
            </a:r>
            <a:endParaRPr lang="ko-KR" altLang="en-US" dirty="0" smtClean="0"/>
          </a:p>
          <a:p>
            <a:pPr lvl="3"/>
            <a:r>
              <a:rPr lang="ko-KR" altLang="en-US" dirty="0" smtClean="0"/>
              <a:t>넷째 수준</a:t>
            </a:r>
          </a:p>
          <a:p>
            <a:pPr lvl="4"/>
            <a:r>
              <a:rPr lang="ko-KR" altLang="en-US" dirty="0" smtClean="0"/>
              <a:t>다섯째 수준</a:t>
            </a:r>
            <a:endParaRPr lang="ko-KR" alt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0A2BF0E3-3B49-48EE-8E65-6F6B7B05A3E6}" type="datetime1">
              <a:rPr lang="ko-KR" altLang="en-US" smtClean="0"/>
              <a:pPr/>
              <a:t>2016. 6. 16.</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4CA1D5AE-3018-49FC-B3E0-A1E0E9567469}" type="slidenum">
              <a:rPr lang="ko-KR" altLang="en-US" smtClean="0"/>
              <a:pPr/>
              <a:t>‹#›</a:t>
            </a:fld>
            <a:endParaRPr lang="ko-KR"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smtClean="0"/>
              <a:t>마스터 제목 스타일 편집</a:t>
            </a:r>
            <a:endParaRPr lang="ko-KR" altLang="en-US"/>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smtClean="0"/>
              <a:t>마스터 텍스트 스타일을 편집합니다</a:t>
            </a:r>
          </a:p>
        </p:txBody>
      </p:sp>
      <p:sp>
        <p:nvSpPr>
          <p:cNvPr id="5" name="날짜 개체 틀 4"/>
          <p:cNvSpPr>
            <a:spLocks noGrp="1"/>
          </p:cNvSpPr>
          <p:nvPr>
            <p:ph type="dt" sz="half" idx="10"/>
          </p:nvPr>
        </p:nvSpPr>
        <p:spPr/>
        <p:txBody>
          <a:bodyPr/>
          <a:lstStyle/>
          <a:p>
            <a:fld id="{D56EDD30-A8D5-4E8F-A388-D7F8914E7797}" type="datetime1">
              <a:rPr lang="ko-KR" altLang="en-US" smtClean="0"/>
              <a:pPr/>
              <a:t>2016. 6. 16.</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4CA1D5AE-3018-49FC-B3E0-A1E0E9567469}" type="slidenum">
              <a:rPr lang="ko-KR" altLang="en-US" smtClean="0"/>
              <a:pPr/>
              <a:t>‹#›</a:t>
            </a:fld>
            <a:endParaRPr lang="ko-KR"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smtClean="0"/>
              <a:t>마스터 제목 스타일 편집</a:t>
            </a:r>
            <a:endParaRPr lang="ko-KR" altLang="en-US"/>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smtClean="0"/>
              <a:t>마스터 텍스트 스타일을 편집합니다</a:t>
            </a:r>
          </a:p>
        </p:txBody>
      </p:sp>
      <p:sp>
        <p:nvSpPr>
          <p:cNvPr id="5" name="날짜 개체 틀 4"/>
          <p:cNvSpPr>
            <a:spLocks noGrp="1"/>
          </p:cNvSpPr>
          <p:nvPr>
            <p:ph type="dt" sz="half" idx="10"/>
          </p:nvPr>
        </p:nvSpPr>
        <p:spPr/>
        <p:txBody>
          <a:bodyPr/>
          <a:lstStyle/>
          <a:p>
            <a:fld id="{BA001FBA-5EDF-4611-9FD5-552C72983771}" type="datetime1">
              <a:rPr lang="ko-KR" altLang="en-US" smtClean="0"/>
              <a:pPr/>
              <a:t>2016. 6. 16.</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4CA1D5AE-3018-49FC-B3E0-A1E0E9567469}" type="slidenum">
              <a:rPr lang="ko-KR" altLang="en-US" smtClean="0"/>
              <a:pPr/>
              <a:t>‹#›</a:t>
            </a:fld>
            <a:endParaRPr lang="ko-KR" alt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smtClean="0"/>
              <a:t>마스터 제목 스타일 편집</a:t>
            </a:r>
            <a:endParaRPr lang="ko-KR" altLang="en-US"/>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E3DD4C6-1DC2-4462-9A2C-36CF4FD257E7}" type="datetime1">
              <a:rPr lang="ko-KR" altLang="en-US" smtClean="0"/>
              <a:pPr/>
              <a:t>2016. 6. 16.</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CA1D5AE-3018-49FC-B3E0-A1E0E9567469}" type="slidenum">
              <a:rPr lang="ko-KR" altLang="en-US" smtClean="0"/>
              <a:pPr/>
              <a:t>‹#›</a:t>
            </a:fld>
            <a:endParaRPr lang="ko-KR"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4.png"/><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 Id="rId3"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 Id="rId3"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 Id="rId3" Type="http://schemas.openxmlformats.org/officeDocument/2006/relationships/image" Target="../media/image1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 Id="rId3"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jpe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tiff"/></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8.png"/><Relationship Id="rId5"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1"/>
          <p:cNvSpPr txBox="1">
            <a:spLocks/>
          </p:cNvSpPr>
          <p:nvPr/>
        </p:nvSpPr>
        <p:spPr>
          <a:xfrm>
            <a:off x="685800" y="2130425"/>
            <a:ext cx="7772400" cy="1470025"/>
          </a:xfrm>
          <a:prstGeom prst="rect">
            <a:avLst/>
          </a:prstGeom>
        </p:spPr>
        <p:txBody>
          <a:bodyPr vert="horz" lIns="91440" tIns="45720" rIns="91440" bIns="45720" rtlCol="0" anchor="ctr">
            <a:noAutofit/>
          </a:bodyPr>
          <a:lstStyle>
            <a:lvl1pPr algn="l" defTabSz="914400" rtl="0" eaLnBrk="1" latinLnBrk="1" hangingPunct="1">
              <a:spcBef>
                <a:spcPct val="0"/>
              </a:spcBef>
              <a:buNone/>
              <a:defRPr sz="4000" b="1" kern="1200">
                <a:solidFill>
                  <a:schemeClr val="tx1">
                    <a:lumMod val="85000"/>
                    <a:lumOff val="15000"/>
                  </a:schemeClr>
                </a:solidFill>
                <a:latin typeface="+mn-lt"/>
                <a:ea typeface="+mj-ea"/>
                <a:cs typeface="Meiryo UI" pitchFamily="34" charset="-128"/>
              </a:defRPr>
            </a:lvl1pPr>
          </a:lstStyle>
          <a:p>
            <a:pPr algn="ctr"/>
            <a:r>
              <a:rPr lang="en-US" altLang="ko-KR" sz="6000" dirty="0" smtClean="0"/>
              <a:t>Residual Networks</a:t>
            </a:r>
          </a:p>
          <a:p>
            <a:pPr algn="ctr"/>
            <a:r>
              <a:rPr lang="en-US" altLang="ko-KR" sz="6000" dirty="0" smtClean="0"/>
              <a:t>and</a:t>
            </a:r>
          </a:p>
          <a:p>
            <a:pPr algn="ctr"/>
            <a:r>
              <a:rPr lang="en-US" altLang="ko-KR" sz="6000" smtClean="0"/>
              <a:t>Analyses</a:t>
            </a:r>
            <a:endParaRPr lang="en-US" altLang="ko-KR" sz="4800" dirty="0" smtClean="0"/>
          </a:p>
        </p:txBody>
      </p:sp>
      <p:sp>
        <p:nvSpPr>
          <p:cNvPr id="4" name="직사각형 3"/>
          <p:cNvSpPr/>
          <p:nvPr/>
        </p:nvSpPr>
        <p:spPr>
          <a:xfrm>
            <a:off x="3345292" y="4896913"/>
            <a:ext cx="5763212" cy="646331"/>
          </a:xfrm>
          <a:prstGeom prst="rect">
            <a:avLst/>
          </a:prstGeom>
        </p:spPr>
        <p:txBody>
          <a:bodyPr wrap="square">
            <a:spAutoFit/>
          </a:bodyPr>
          <a:lstStyle/>
          <a:p>
            <a:pPr algn="r"/>
            <a:r>
              <a:rPr lang="en-US" altLang="ko-KR" dirty="0">
                <a:solidFill>
                  <a:srgbClr val="222222"/>
                </a:solidFill>
                <a:latin typeface="Arial" charset="0"/>
              </a:rPr>
              <a:t>He, </a:t>
            </a:r>
            <a:r>
              <a:rPr lang="en-US" altLang="ko-KR" dirty="0" err="1">
                <a:solidFill>
                  <a:srgbClr val="222222"/>
                </a:solidFill>
                <a:latin typeface="Arial" charset="0"/>
              </a:rPr>
              <a:t>Kaiming</a:t>
            </a:r>
            <a:r>
              <a:rPr lang="en-US" altLang="ko-KR" dirty="0">
                <a:solidFill>
                  <a:srgbClr val="222222"/>
                </a:solidFill>
                <a:latin typeface="Arial" charset="0"/>
              </a:rPr>
              <a:t>, et al. "Deep Residual Learning for Image Recognition." </a:t>
            </a:r>
            <a:r>
              <a:rPr lang="en-US" altLang="ko-KR" i="1" dirty="0">
                <a:solidFill>
                  <a:srgbClr val="222222"/>
                </a:solidFill>
                <a:latin typeface="Arial" charset="0"/>
              </a:rPr>
              <a:t>arXiv preprint arXiv:1512.03385</a:t>
            </a:r>
            <a:r>
              <a:rPr lang="en-US" altLang="ko-KR" dirty="0">
                <a:solidFill>
                  <a:srgbClr val="222222"/>
                </a:solidFill>
                <a:latin typeface="Arial" charset="0"/>
              </a:rPr>
              <a:t> (2015).</a:t>
            </a:r>
            <a:endParaRPr lang="ko-KR" altLang="en-US" dirty="0"/>
          </a:p>
        </p:txBody>
      </p:sp>
      <p:sp>
        <p:nvSpPr>
          <p:cNvPr id="6" name="직사각형 5"/>
          <p:cNvSpPr/>
          <p:nvPr/>
        </p:nvSpPr>
        <p:spPr>
          <a:xfrm>
            <a:off x="3131840" y="5567983"/>
            <a:ext cx="5976664" cy="646331"/>
          </a:xfrm>
          <a:prstGeom prst="rect">
            <a:avLst/>
          </a:prstGeom>
        </p:spPr>
        <p:txBody>
          <a:bodyPr wrap="square">
            <a:spAutoFit/>
          </a:bodyPr>
          <a:lstStyle/>
          <a:p>
            <a:pPr algn="r"/>
            <a:r>
              <a:rPr lang="en-US" altLang="ko-KR" dirty="0" smtClean="0">
                <a:solidFill>
                  <a:srgbClr val="222222"/>
                </a:solidFill>
                <a:latin typeface="Arial" charset="0"/>
              </a:rPr>
              <a:t>Andreas el. al. </a:t>
            </a:r>
            <a:r>
              <a:rPr lang="en-US" altLang="ko-KR" dirty="0">
                <a:solidFill>
                  <a:srgbClr val="222222"/>
                </a:solidFill>
                <a:latin typeface="Arial" charset="0"/>
              </a:rPr>
              <a:t>"Residual Networks are Exponential Ensembles of Relatively Shallow Networks." </a:t>
            </a:r>
            <a:r>
              <a:rPr lang="en-US" altLang="ko-KR" i="1" dirty="0">
                <a:solidFill>
                  <a:srgbClr val="222222"/>
                </a:solidFill>
                <a:latin typeface="Arial" charset="0"/>
              </a:rPr>
              <a:t>arXiv </a:t>
            </a:r>
            <a:r>
              <a:rPr lang="en-US" altLang="ko-KR" dirty="0" smtClean="0">
                <a:solidFill>
                  <a:srgbClr val="222222"/>
                </a:solidFill>
                <a:latin typeface="Arial" charset="0"/>
              </a:rPr>
              <a:t>(</a:t>
            </a:r>
            <a:r>
              <a:rPr lang="en-US" altLang="ko-KR" dirty="0">
                <a:solidFill>
                  <a:srgbClr val="222222"/>
                </a:solidFill>
                <a:latin typeface="Arial" charset="0"/>
              </a:rPr>
              <a:t>2016).</a:t>
            </a:r>
            <a:endParaRPr lang="ko-KR" altLang="en-US" dirty="0"/>
          </a:p>
        </p:txBody>
      </p:sp>
      <p:sp>
        <p:nvSpPr>
          <p:cNvPr id="7" name="직사각형 6"/>
          <p:cNvSpPr/>
          <p:nvPr/>
        </p:nvSpPr>
        <p:spPr>
          <a:xfrm>
            <a:off x="4127950" y="6239053"/>
            <a:ext cx="4980553" cy="646331"/>
          </a:xfrm>
          <a:prstGeom prst="rect">
            <a:avLst/>
          </a:prstGeom>
        </p:spPr>
        <p:txBody>
          <a:bodyPr wrap="square">
            <a:spAutoFit/>
          </a:bodyPr>
          <a:lstStyle/>
          <a:p>
            <a:pPr algn="r"/>
            <a:r>
              <a:rPr lang="en-US" altLang="ko-KR" dirty="0" err="1"/>
              <a:t>Zagoruyko</a:t>
            </a:r>
            <a:r>
              <a:rPr lang="en-US" altLang="ko-KR" dirty="0"/>
              <a:t>, Sergey, and Nikos </a:t>
            </a:r>
            <a:r>
              <a:rPr lang="en-US" altLang="ko-KR" dirty="0" err="1"/>
              <a:t>Komodakis</a:t>
            </a:r>
            <a:r>
              <a:rPr lang="en-US" altLang="ko-KR" dirty="0"/>
              <a:t>. "Wide Residual Networks." </a:t>
            </a:r>
            <a:r>
              <a:rPr lang="en-US" altLang="ko-KR" i="1" dirty="0"/>
              <a:t>arXiv </a:t>
            </a:r>
            <a:r>
              <a:rPr lang="en-US" altLang="ko-KR" dirty="0" smtClean="0"/>
              <a:t>(</a:t>
            </a:r>
            <a:r>
              <a:rPr lang="en-US" altLang="ko-KR" dirty="0"/>
              <a:t>2016).</a:t>
            </a:r>
            <a:endParaRPr lang="ko-KR" altLang="en-US" dirty="0"/>
          </a:p>
        </p:txBody>
      </p:sp>
    </p:spTree>
    <p:extLst>
      <p:ext uri="{BB962C8B-B14F-4D97-AF65-F5344CB8AC3E}">
        <p14:creationId xmlns:p14="http://schemas.microsoft.com/office/powerpoint/2010/main" val="311822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heckerboard(across)">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checkerboard(across)">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lstStyle/>
          <a:p>
            <a:r>
              <a:rPr kumimoji="1" lang="en-US" altLang="ko-KR" dirty="0" smtClean="0"/>
              <a:t>Deep residual network</a:t>
            </a:r>
            <a:endParaRPr kumimoji="1" lang="ko-KR" altLang="en-US" dirty="0"/>
          </a:p>
        </p:txBody>
      </p:sp>
      <p:sp>
        <p:nvSpPr>
          <p:cNvPr id="4" name="슬라이드 번호 개체 틀 3"/>
          <p:cNvSpPr>
            <a:spLocks noGrp="1"/>
          </p:cNvSpPr>
          <p:nvPr>
            <p:ph type="sldNum" sz="quarter" idx="12"/>
          </p:nvPr>
        </p:nvSpPr>
        <p:spPr/>
        <p:txBody>
          <a:bodyPr/>
          <a:lstStyle/>
          <a:p>
            <a:fld id="{4CA1D5AE-3018-49FC-B3E0-A1E0E9567469}" type="slidenum">
              <a:rPr lang="ko-KR" altLang="en-US" smtClean="0"/>
              <a:pPr/>
              <a:t>10</a:t>
            </a:fld>
            <a:endParaRPr lang="ko-KR" altLang="en-US"/>
          </a:p>
        </p:txBody>
      </p:sp>
      <p:pic>
        <p:nvPicPr>
          <p:cNvPr id="5" name="그림 4"/>
          <p:cNvPicPr>
            <a:picLocks noChangeAspect="1"/>
          </p:cNvPicPr>
          <p:nvPr/>
        </p:nvPicPr>
        <p:blipFill>
          <a:blip r:embed="rId2"/>
          <a:stretch>
            <a:fillRect/>
          </a:stretch>
        </p:blipFill>
        <p:spPr>
          <a:xfrm rot="16200000">
            <a:off x="3903565" y="-2599310"/>
            <a:ext cx="1368152" cy="8960274"/>
          </a:xfrm>
          <a:prstGeom prst="rect">
            <a:avLst/>
          </a:prstGeom>
        </p:spPr>
      </p:pic>
      <p:sp>
        <p:nvSpPr>
          <p:cNvPr id="6" name="직사각형 5"/>
          <p:cNvSpPr/>
          <p:nvPr/>
        </p:nvSpPr>
        <p:spPr>
          <a:xfrm>
            <a:off x="1763688" y="1196750"/>
            <a:ext cx="576064" cy="1368154"/>
          </a:xfrm>
          <a:prstGeom prst="rect">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ko-KR" altLang="en-US" dirty="0" smtClean="0">
              <a:solidFill>
                <a:schemeClr val="tx1"/>
              </a:solidFill>
            </a:endParaRPr>
          </a:p>
        </p:txBody>
      </p:sp>
      <p:pic>
        <p:nvPicPr>
          <p:cNvPr id="7" name="그림 6"/>
          <p:cNvPicPr>
            <a:picLocks noChangeAspect="1"/>
          </p:cNvPicPr>
          <p:nvPr/>
        </p:nvPicPr>
        <p:blipFill rotWithShape="1">
          <a:blip r:embed="rId3"/>
          <a:srcRect b="45650"/>
          <a:stretch/>
        </p:blipFill>
        <p:spPr>
          <a:xfrm>
            <a:off x="218269" y="3367177"/>
            <a:ext cx="3286931" cy="1285959"/>
          </a:xfrm>
          <a:prstGeom prst="rect">
            <a:avLst/>
          </a:prstGeom>
        </p:spPr>
      </p:pic>
      <p:pic>
        <p:nvPicPr>
          <p:cNvPr id="8" name="그림 7"/>
          <p:cNvPicPr>
            <a:picLocks noChangeAspect="1"/>
          </p:cNvPicPr>
          <p:nvPr/>
        </p:nvPicPr>
        <p:blipFill>
          <a:blip r:embed="rId4"/>
          <a:stretch>
            <a:fillRect/>
          </a:stretch>
        </p:blipFill>
        <p:spPr>
          <a:xfrm>
            <a:off x="3505200" y="3379476"/>
            <a:ext cx="5464689" cy="2713820"/>
          </a:xfrm>
          <a:prstGeom prst="rect">
            <a:avLst/>
          </a:prstGeom>
        </p:spPr>
      </p:pic>
    </p:spTree>
    <p:extLst>
      <p:ext uri="{BB962C8B-B14F-4D97-AF65-F5344CB8AC3E}">
        <p14:creationId xmlns:p14="http://schemas.microsoft.com/office/powerpoint/2010/main" val="71314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dissolv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dissolv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dissolve">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lstStyle/>
          <a:p>
            <a:r>
              <a:rPr kumimoji="1" lang="en-US" altLang="ko-KR" dirty="0" smtClean="0"/>
              <a:t>Deeper bottle architecture</a:t>
            </a:r>
            <a:endParaRPr kumimoji="1" lang="ko-KR" altLang="en-US" dirty="0"/>
          </a:p>
        </p:txBody>
      </p:sp>
      <p:sp>
        <p:nvSpPr>
          <p:cNvPr id="4" name="슬라이드 번호 개체 틀 3"/>
          <p:cNvSpPr>
            <a:spLocks noGrp="1"/>
          </p:cNvSpPr>
          <p:nvPr>
            <p:ph type="sldNum" sz="quarter" idx="12"/>
          </p:nvPr>
        </p:nvSpPr>
        <p:spPr/>
        <p:txBody>
          <a:bodyPr/>
          <a:lstStyle/>
          <a:p>
            <a:fld id="{4CA1D5AE-3018-49FC-B3E0-A1E0E9567469}" type="slidenum">
              <a:rPr lang="ko-KR" altLang="en-US" smtClean="0"/>
              <a:pPr/>
              <a:t>11</a:t>
            </a:fld>
            <a:endParaRPr lang="ko-KR" altLang="en-US"/>
          </a:p>
        </p:txBody>
      </p:sp>
      <p:pic>
        <p:nvPicPr>
          <p:cNvPr id="5" name="그림 4"/>
          <p:cNvPicPr>
            <a:picLocks noChangeAspect="1"/>
          </p:cNvPicPr>
          <p:nvPr/>
        </p:nvPicPr>
        <p:blipFill>
          <a:blip r:embed="rId2"/>
          <a:stretch>
            <a:fillRect/>
          </a:stretch>
        </p:blipFill>
        <p:spPr>
          <a:xfrm>
            <a:off x="2483768" y="1916832"/>
            <a:ext cx="3961392" cy="3377158"/>
          </a:xfrm>
          <a:prstGeom prst="rect">
            <a:avLst/>
          </a:prstGeom>
        </p:spPr>
      </p:pic>
      <p:pic>
        <p:nvPicPr>
          <p:cNvPr id="6" name="그림 5"/>
          <p:cNvPicPr>
            <a:picLocks noChangeAspect="1"/>
          </p:cNvPicPr>
          <p:nvPr/>
        </p:nvPicPr>
        <p:blipFill>
          <a:blip r:embed="rId3"/>
          <a:stretch>
            <a:fillRect/>
          </a:stretch>
        </p:blipFill>
        <p:spPr>
          <a:xfrm>
            <a:off x="2355768" y="1775322"/>
            <a:ext cx="4217392" cy="3554659"/>
          </a:xfrm>
          <a:prstGeom prst="rect">
            <a:avLst/>
          </a:prstGeom>
        </p:spPr>
      </p:pic>
      <p:sp>
        <p:nvSpPr>
          <p:cNvPr id="7" name="TextBox 6"/>
          <p:cNvSpPr txBox="1"/>
          <p:nvPr/>
        </p:nvSpPr>
        <p:spPr>
          <a:xfrm>
            <a:off x="5152242" y="2492896"/>
            <a:ext cx="3097836" cy="461665"/>
          </a:xfrm>
          <a:prstGeom prst="rect">
            <a:avLst/>
          </a:prstGeom>
          <a:noFill/>
        </p:spPr>
        <p:txBody>
          <a:bodyPr wrap="none" rtlCol="0">
            <a:spAutoFit/>
          </a:bodyPr>
          <a:lstStyle/>
          <a:p>
            <a:r>
              <a:rPr kumimoji="1" lang="en-US" altLang="ko-KR" sz="2400" dirty="0" smtClean="0"/>
              <a:t>Dimension reduction</a:t>
            </a:r>
            <a:endParaRPr kumimoji="1" lang="ko-KR" altLang="en-US" sz="2400" dirty="0" smtClean="0"/>
          </a:p>
        </p:txBody>
      </p:sp>
      <p:sp>
        <p:nvSpPr>
          <p:cNvPr id="8" name="TextBox 7"/>
          <p:cNvSpPr txBox="1"/>
          <p:nvPr/>
        </p:nvSpPr>
        <p:spPr>
          <a:xfrm>
            <a:off x="5152242" y="3177578"/>
            <a:ext cx="1872372" cy="461665"/>
          </a:xfrm>
          <a:prstGeom prst="rect">
            <a:avLst/>
          </a:prstGeom>
          <a:noFill/>
        </p:spPr>
        <p:txBody>
          <a:bodyPr wrap="none" rtlCol="0">
            <a:spAutoFit/>
          </a:bodyPr>
          <a:lstStyle/>
          <a:p>
            <a:r>
              <a:rPr kumimoji="1" lang="en-US" altLang="ko-KR" sz="2400" dirty="0" smtClean="0"/>
              <a:t>Convolution</a:t>
            </a:r>
            <a:endParaRPr kumimoji="1" lang="ko-KR" altLang="en-US" sz="2400" dirty="0" smtClean="0"/>
          </a:p>
        </p:txBody>
      </p:sp>
      <p:sp>
        <p:nvSpPr>
          <p:cNvPr id="9" name="TextBox 8"/>
          <p:cNvSpPr txBox="1"/>
          <p:nvPr/>
        </p:nvSpPr>
        <p:spPr>
          <a:xfrm>
            <a:off x="5152242" y="3862260"/>
            <a:ext cx="3622017" cy="461665"/>
          </a:xfrm>
          <a:prstGeom prst="rect">
            <a:avLst/>
          </a:prstGeom>
          <a:noFill/>
        </p:spPr>
        <p:txBody>
          <a:bodyPr wrap="none" rtlCol="0">
            <a:spAutoFit/>
          </a:bodyPr>
          <a:lstStyle/>
          <a:p>
            <a:r>
              <a:rPr kumimoji="1" lang="en-US" altLang="ko-KR" sz="2400" dirty="0" smtClean="0"/>
              <a:t>Dimension </a:t>
            </a:r>
            <a:r>
              <a:rPr kumimoji="1" lang="en-US" altLang="ko-KR" sz="2400" dirty="0" err="1" smtClean="0"/>
              <a:t>increasement</a:t>
            </a:r>
            <a:endParaRPr kumimoji="1" lang="ko-KR" altLang="en-US" sz="2400" dirty="0" smtClean="0"/>
          </a:p>
        </p:txBody>
      </p:sp>
    </p:spTree>
    <p:extLst>
      <p:ext uri="{BB962C8B-B14F-4D97-AF65-F5344CB8AC3E}">
        <p14:creationId xmlns:p14="http://schemas.microsoft.com/office/powerpoint/2010/main" val="280674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dissolv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dissolv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dissolv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dissolve">
                                      <p:cBhvr>
                                        <p:cTn id="2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lstStyle/>
          <a:p>
            <a:r>
              <a:rPr kumimoji="1" lang="en-US" altLang="ko-KR" dirty="0" smtClean="0"/>
              <a:t>Experimental results</a:t>
            </a:r>
            <a:endParaRPr kumimoji="1" lang="ko-KR" altLang="en-US" dirty="0"/>
          </a:p>
        </p:txBody>
      </p:sp>
      <p:sp>
        <p:nvSpPr>
          <p:cNvPr id="4" name="슬라이드 번호 개체 틀 3"/>
          <p:cNvSpPr>
            <a:spLocks noGrp="1"/>
          </p:cNvSpPr>
          <p:nvPr>
            <p:ph type="sldNum" sz="quarter" idx="12"/>
          </p:nvPr>
        </p:nvSpPr>
        <p:spPr/>
        <p:txBody>
          <a:bodyPr/>
          <a:lstStyle/>
          <a:p>
            <a:fld id="{4CA1D5AE-3018-49FC-B3E0-A1E0E9567469}" type="slidenum">
              <a:rPr lang="ko-KR" altLang="en-US" smtClean="0"/>
              <a:pPr/>
              <a:t>12</a:t>
            </a:fld>
            <a:endParaRPr lang="ko-KR" altLang="en-US"/>
          </a:p>
        </p:txBody>
      </p:sp>
      <p:pic>
        <p:nvPicPr>
          <p:cNvPr id="5" name="그림 4"/>
          <p:cNvPicPr>
            <a:picLocks noChangeAspect="1"/>
          </p:cNvPicPr>
          <p:nvPr/>
        </p:nvPicPr>
        <p:blipFill>
          <a:blip r:embed="rId2"/>
          <a:stretch>
            <a:fillRect/>
          </a:stretch>
        </p:blipFill>
        <p:spPr>
          <a:xfrm>
            <a:off x="1691680" y="1844824"/>
            <a:ext cx="5343600" cy="3693800"/>
          </a:xfrm>
          <a:prstGeom prst="rect">
            <a:avLst/>
          </a:prstGeom>
        </p:spPr>
      </p:pic>
      <p:pic>
        <p:nvPicPr>
          <p:cNvPr id="6" name="그림 5"/>
          <p:cNvPicPr>
            <a:picLocks noChangeAspect="1"/>
          </p:cNvPicPr>
          <p:nvPr/>
        </p:nvPicPr>
        <p:blipFill>
          <a:blip r:embed="rId3"/>
          <a:stretch>
            <a:fillRect/>
          </a:stretch>
        </p:blipFill>
        <p:spPr>
          <a:xfrm>
            <a:off x="1591013" y="1684121"/>
            <a:ext cx="5961973" cy="4015206"/>
          </a:xfrm>
          <a:prstGeom prst="rect">
            <a:avLst/>
          </a:prstGeom>
        </p:spPr>
      </p:pic>
    </p:spTree>
    <p:extLst>
      <p:ext uri="{BB962C8B-B14F-4D97-AF65-F5344CB8AC3E}">
        <p14:creationId xmlns:p14="http://schemas.microsoft.com/office/powerpoint/2010/main" val="1418367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dissolv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lstStyle/>
          <a:p>
            <a:r>
              <a:rPr kumimoji="1" lang="en-US" altLang="ko-KR" dirty="0"/>
              <a:t>Experimental results</a:t>
            </a:r>
            <a:endParaRPr kumimoji="1" lang="ko-KR" altLang="en-US" dirty="0"/>
          </a:p>
        </p:txBody>
      </p:sp>
      <p:sp>
        <p:nvSpPr>
          <p:cNvPr id="4" name="슬라이드 번호 개체 틀 3"/>
          <p:cNvSpPr>
            <a:spLocks noGrp="1"/>
          </p:cNvSpPr>
          <p:nvPr>
            <p:ph type="sldNum" sz="quarter" idx="12"/>
          </p:nvPr>
        </p:nvSpPr>
        <p:spPr/>
        <p:txBody>
          <a:bodyPr/>
          <a:lstStyle/>
          <a:p>
            <a:fld id="{4CA1D5AE-3018-49FC-B3E0-A1E0E9567469}" type="slidenum">
              <a:rPr lang="ko-KR" altLang="en-US" smtClean="0"/>
              <a:pPr/>
              <a:t>13</a:t>
            </a:fld>
            <a:endParaRPr lang="ko-KR" altLang="en-US"/>
          </a:p>
        </p:txBody>
      </p:sp>
      <p:pic>
        <p:nvPicPr>
          <p:cNvPr id="5" name="그림 4"/>
          <p:cNvPicPr>
            <a:picLocks noChangeAspect="1"/>
          </p:cNvPicPr>
          <p:nvPr/>
        </p:nvPicPr>
        <p:blipFill>
          <a:blip r:embed="rId2"/>
          <a:stretch>
            <a:fillRect/>
          </a:stretch>
        </p:blipFill>
        <p:spPr>
          <a:xfrm>
            <a:off x="2402839" y="987611"/>
            <a:ext cx="4338322" cy="5328592"/>
          </a:xfrm>
          <a:prstGeom prst="rect">
            <a:avLst/>
          </a:prstGeom>
        </p:spPr>
      </p:pic>
    </p:spTree>
    <p:extLst>
      <p:ext uri="{BB962C8B-B14F-4D97-AF65-F5344CB8AC3E}">
        <p14:creationId xmlns:p14="http://schemas.microsoft.com/office/powerpoint/2010/main" val="1426998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슬라이드 번호 개체 틀 3"/>
          <p:cNvSpPr>
            <a:spLocks noGrp="1"/>
          </p:cNvSpPr>
          <p:nvPr>
            <p:ph type="sldNum" sz="quarter" idx="12"/>
          </p:nvPr>
        </p:nvSpPr>
        <p:spPr/>
        <p:txBody>
          <a:bodyPr/>
          <a:lstStyle/>
          <a:p>
            <a:fld id="{4CA1D5AE-3018-49FC-B3E0-A1E0E9567469}" type="slidenum">
              <a:rPr lang="ko-KR" altLang="en-US" smtClean="0"/>
              <a:pPr/>
              <a:t>14</a:t>
            </a:fld>
            <a:endParaRPr lang="ko-KR" altLang="en-US"/>
          </a:p>
        </p:txBody>
      </p:sp>
      <p:pic>
        <p:nvPicPr>
          <p:cNvPr id="6" name="그림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957190" y="3501008"/>
            <a:ext cx="3237384" cy="2158256"/>
          </a:xfrm>
          <a:prstGeom prst="rect">
            <a:avLst/>
          </a:prstGeom>
        </p:spPr>
      </p:pic>
      <p:sp>
        <p:nvSpPr>
          <p:cNvPr id="7" name="직사각형 6"/>
          <p:cNvSpPr/>
          <p:nvPr/>
        </p:nvSpPr>
        <p:spPr>
          <a:xfrm>
            <a:off x="3059832" y="5877272"/>
            <a:ext cx="6048672" cy="646331"/>
          </a:xfrm>
          <a:prstGeom prst="rect">
            <a:avLst/>
          </a:prstGeom>
        </p:spPr>
        <p:txBody>
          <a:bodyPr wrap="square">
            <a:spAutoFit/>
          </a:bodyPr>
          <a:lstStyle/>
          <a:p>
            <a:r>
              <a:rPr lang="en-US" altLang="ko-KR" dirty="0" smtClean="0">
                <a:solidFill>
                  <a:srgbClr val="222222"/>
                </a:solidFill>
                <a:latin typeface="Arial" charset="0"/>
              </a:rPr>
              <a:t>Andreas el. al. </a:t>
            </a:r>
            <a:r>
              <a:rPr lang="en-US" altLang="ko-KR" dirty="0">
                <a:solidFill>
                  <a:srgbClr val="222222"/>
                </a:solidFill>
                <a:latin typeface="Arial" charset="0"/>
              </a:rPr>
              <a:t>"Residual Networks are Exponential Ensembles of Relatively Shallow Networks." </a:t>
            </a:r>
            <a:r>
              <a:rPr lang="en-US" altLang="ko-KR" i="1" dirty="0">
                <a:solidFill>
                  <a:srgbClr val="222222"/>
                </a:solidFill>
                <a:latin typeface="Arial" charset="0"/>
              </a:rPr>
              <a:t>arXiv </a:t>
            </a:r>
            <a:r>
              <a:rPr lang="en-US" altLang="ko-KR" dirty="0" smtClean="0">
                <a:solidFill>
                  <a:srgbClr val="222222"/>
                </a:solidFill>
                <a:latin typeface="Arial" charset="0"/>
              </a:rPr>
              <a:t>(</a:t>
            </a:r>
            <a:r>
              <a:rPr lang="en-US" altLang="ko-KR" dirty="0">
                <a:solidFill>
                  <a:srgbClr val="222222"/>
                </a:solidFill>
                <a:latin typeface="Arial" charset="0"/>
              </a:rPr>
              <a:t>2016).</a:t>
            </a:r>
            <a:endParaRPr lang="ko-KR" altLang="en-US" dirty="0"/>
          </a:p>
        </p:txBody>
      </p:sp>
      <p:sp>
        <p:nvSpPr>
          <p:cNvPr id="8" name="제목 1"/>
          <p:cNvSpPr txBox="1">
            <a:spLocks/>
          </p:cNvSpPr>
          <p:nvPr/>
        </p:nvSpPr>
        <p:spPr>
          <a:xfrm>
            <a:off x="685800" y="1628800"/>
            <a:ext cx="7772400" cy="1470025"/>
          </a:xfrm>
          <a:prstGeom prst="rect">
            <a:avLst/>
          </a:prstGeom>
        </p:spPr>
        <p:txBody>
          <a:bodyPr vert="horz" lIns="91440" tIns="45720" rIns="91440" bIns="45720" rtlCol="0" anchor="ctr">
            <a:noAutofit/>
          </a:bodyPr>
          <a:lstStyle>
            <a:lvl1pPr algn="l" defTabSz="914400" rtl="0" eaLnBrk="1" latinLnBrk="1" hangingPunct="1">
              <a:spcBef>
                <a:spcPct val="0"/>
              </a:spcBef>
              <a:buNone/>
              <a:defRPr sz="4000" b="1" kern="1200">
                <a:solidFill>
                  <a:schemeClr val="tx1">
                    <a:lumMod val="85000"/>
                    <a:lumOff val="15000"/>
                  </a:schemeClr>
                </a:solidFill>
                <a:latin typeface="+mn-lt"/>
                <a:ea typeface="+mj-ea"/>
                <a:cs typeface="Meiryo UI" pitchFamily="34" charset="-128"/>
              </a:defRPr>
            </a:lvl1pPr>
          </a:lstStyle>
          <a:p>
            <a:pPr algn="ctr"/>
            <a:r>
              <a:rPr lang="en-US" altLang="ko-KR" sz="6000" dirty="0" smtClean="0"/>
              <a:t>ResNet </a:t>
            </a:r>
            <a:r>
              <a:rPr lang="en-US" altLang="ko-KR" sz="6000" smtClean="0"/>
              <a:t>is an </a:t>
            </a:r>
            <a:r>
              <a:rPr lang="en-US" altLang="ko-KR" sz="6000" dirty="0" smtClean="0"/>
              <a:t>ensemble model</a:t>
            </a:r>
            <a:endParaRPr lang="en-US" altLang="ko-KR" sz="4800" dirty="0" smtClean="0"/>
          </a:p>
        </p:txBody>
      </p:sp>
    </p:spTree>
    <p:extLst>
      <p:ext uri="{BB962C8B-B14F-4D97-AF65-F5344CB8AC3E}">
        <p14:creationId xmlns:p14="http://schemas.microsoft.com/office/powerpoint/2010/main" val="462150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heckerboard(across)">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checkerboard(across)">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lstStyle/>
          <a:p>
            <a:r>
              <a:rPr kumimoji="1" lang="en-US" altLang="ko-KR" dirty="0" smtClean="0"/>
              <a:t>Ensemble model?</a:t>
            </a:r>
            <a:endParaRPr kumimoji="1" lang="ko-KR" altLang="en-US" dirty="0"/>
          </a:p>
        </p:txBody>
      </p:sp>
      <p:sp>
        <p:nvSpPr>
          <p:cNvPr id="4" name="슬라이드 번호 개체 틀 3"/>
          <p:cNvSpPr>
            <a:spLocks noGrp="1"/>
          </p:cNvSpPr>
          <p:nvPr>
            <p:ph type="sldNum" sz="quarter" idx="12"/>
          </p:nvPr>
        </p:nvSpPr>
        <p:spPr/>
        <p:txBody>
          <a:bodyPr/>
          <a:lstStyle/>
          <a:p>
            <a:fld id="{4CA1D5AE-3018-49FC-B3E0-A1E0E9567469}" type="slidenum">
              <a:rPr lang="ko-KR" altLang="en-US" smtClean="0"/>
              <a:pPr/>
              <a:t>15</a:t>
            </a:fld>
            <a:endParaRPr lang="ko-KR" altLang="en-US"/>
          </a:p>
        </p:txBody>
      </p:sp>
      <p:pic>
        <p:nvPicPr>
          <p:cNvPr id="5" name="그림 4"/>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483768" y="1291400"/>
            <a:ext cx="4400703" cy="4369323"/>
          </a:xfrm>
          <a:prstGeom prst="rect">
            <a:avLst/>
          </a:prstGeom>
        </p:spPr>
      </p:pic>
      <p:sp>
        <p:nvSpPr>
          <p:cNvPr id="6" name="TextBox 5"/>
          <p:cNvSpPr txBox="1"/>
          <p:nvPr/>
        </p:nvSpPr>
        <p:spPr>
          <a:xfrm>
            <a:off x="2559883" y="5660723"/>
            <a:ext cx="4248472" cy="369332"/>
          </a:xfrm>
          <a:prstGeom prst="rect">
            <a:avLst/>
          </a:prstGeom>
          <a:noFill/>
        </p:spPr>
        <p:txBody>
          <a:bodyPr wrap="square" rtlCol="0">
            <a:spAutoFit/>
          </a:bodyPr>
          <a:lstStyle/>
          <a:p>
            <a:pPr algn="ctr"/>
            <a:r>
              <a:rPr lang="en-US" altLang="ko-KR" dirty="0" smtClean="0">
                <a:latin typeface="Adobe 고딕 Std B" pitchFamily="34" charset="-127"/>
                <a:ea typeface="Adobe 고딕 Std B" pitchFamily="34" charset="-127"/>
              </a:rPr>
              <a:t>The Famous Bias/Variance Tradeoff </a:t>
            </a:r>
            <a:endParaRPr lang="ko-KR" altLang="en-US" dirty="0" smtClean="0">
              <a:latin typeface="Adobe 고딕 Std B" pitchFamily="34" charset="-127"/>
              <a:ea typeface="Adobe 고딕 Std B" pitchFamily="34" charset="-127"/>
            </a:endParaRPr>
          </a:p>
        </p:txBody>
      </p:sp>
      <p:sp>
        <p:nvSpPr>
          <p:cNvPr id="8" name="아래쪽 화살표 6"/>
          <p:cNvSpPr/>
          <p:nvPr/>
        </p:nvSpPr>
        <p:spPr>
          <a:xfrm rot="16200000" flipV="1">
            <a:off x="4581973" y="1717369"/>
            <a:ext cx="594700" cy="1713706"/>
          </a:xfrm>
          <a:prstGeom prst="downArrow">
            <a:avLst>
              <a:gd name="adj1" fmla="val 50000"/>
              <a:gd name="adj2" fmla="val 62813"/>
            </a:avLst>
          </a:prstGeom>
          <a:solidFill>
            <a:srgbClr val="FFFF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altLang="ko-KR" b="1" dirty="0" smtClean="0">
                <a:solidFill>
                  <a:srgbClr val="0070C0"/>
                </a:solidFill>
                <a:ea typeface="Arial Unicode MS" panose="020B0604020202020204" pitchFamily="50" charset="-127"/>
                <a:cs typeface="Arial Unicode MS" panose="020B0604020202020204" pitchFamily="50" charset="-127"/>
              </a:rPr>
              <a:t>Bagging</a:t>
            </a:r>
            <a:endParaRPr lang="ko-KR" altLang="en-US" b="1" dirty="0">
              <a:solidFill>
                <a:srgbClr val="0070C0"/>
              </a:solidFill>
              <a:ea typeface="Arial Unicode MS" panose="020B0604020202020204" pitchFamily="50" charset="-127"/>
              <a:cs typeface="Arial Unicode MS" panose="020B0604020202020204" pitchFamily="50" charset="-127"/>
            </a:endParaRPr>
          </a:p>
        </p:txBody>
      </p:sp>
      <p:sp>
        <p:nvSpPr>
          <p:cNvPr id="9" name="아래쪽 화살표 7"/>
          <p:cNvSpPr/>
          <p:nvPr/>
        </p:nvSpPr>
        <p:spPr>
          <a:xfrm rot="10800000">
            <a:off x="3617260" y="2708920"/>
            <a:ext cx="594700" cy="1838131"/>
          </a:xfrm>
          <a:prstGeom prst="downArrow">
            <a:avLst>
              <a:gd name="adj1" fmla="val 50000"/>
              <a:gd name="adj2" fmla="val 57688"/>
            </a:avLst>
          </a:prstGeom>
          <a:solidFill>
            <a:srgbClr val="FFFF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altLang="ko-KR" b="1" dirty="0" smtClean="0">
                <a:solidFill>
                  <a:srgbClr val="FF0000"/>
                </a:solidFill>
                <a:ea typeface="Arial Unicode MS" panose="020B0604020202020204" pitchFamily="50" charset="-127"/>
                <a:cs typeface="Arial Unicode MS" panose="020B0604020202020204" pitchFamily="50" charset="-127"/>
              </a:rPr>
              <a:t>Boosting</a:t>
            </a:r>
            <a:endParaRPr lang="ko-KR" altLang="en-US" b="1" dirty="0">
              <a:solidFill>
                <a:srgbClr val="FF0000"/>
              </a:solidFill>
              <a:ea typeface="Arial Unicode MS" panose="020B0604020202020204" pitchFamily="50" charset="-127"/>
              <a:cs typeface="Arial Unicode MS" panose="020B0604020202020204" pitchFamily="50" charset="-127"/>
            </a:endParaRPr>
          </a:p>
        </p:txBody>
      </p:sp>
    </p:spTree>
    <p:extLst>
      <p:ext uri="{BB962C8B-B14F-4D97-AF65-F5344CB8AC3E}">
        <p14:creationId xmlns:p14="http://schemas.microsoft.com/office/powerpoint/2010/main" val="946497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heckerboard(across)">
                                      <p:cBhvr>
                                        <p:cTn id="7" dur="500"/>
                                        <p:tgtEl>
                                          <p:spTgt spid="5"/>
                                        </p:tgtEl>
                                      </p:cBhvr>
                                    </p:animEffect>
                                  </p:childTnLst>
                                </p:cTn>
                              </p:par>
                              <p:par>
                                <p:cTn id="8" presetID="5" presetClass="entr" presetSubtype="1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checkerboard(across)">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animBg="1"/>
      <p:bldP spid="9"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lstStyle/>
          <a:p>
            <a:r>
              <a:rPr kumimoji="1" lang="en-US" altLang="ko-KR" dirty="0" smtClean="0"/>
              <a:t>Bagging vs. Boosting</a:t>
            </a:r>
            <a:endParaRPr kumimoji="1" lang="ko-KR" altLang="en-US" dirty="0"/>
          </a:p>
        </p:txBody>
      </p:sp>
      <p:sp>
        <p:nvSpPr>
          <p:cNvPr id="4" name="슬라이드 번호 개체 틀 3"/>
          <p:cNvSpPr>
            <a:spLocks noGrp="1"/>
          </p:cNvSpPr>
          <p:nvPr>
            <p:ph type="sldNum" sz="quarter" idx="12"/>
          </p:nvPr>
        </p:nvSpPr>
        <p:spPr/>
        <p:txBody>
          <a:bodyPr/>
          <a:lstStyle/>
          <a:p>
            <a:fld id="{4CA1D5AE-3018-49FC-B3E0-A1E0E9567469}" type="slidenum">
              <a:rPr lang="ko-KR" altLang="en-US" smtClean="0"/>
              <a:pPr/>
              <a:t>16</a:t>
            </a:fld>
            <a:endParaRPr lang="ko-KR" altLang="en-US"/>
          </a:p>
        </p:txBody>
      </p:sp>
      <p:pic>
        <p:nvPicPr>
          <p:cNvPr id="5" name="그림 4"/>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9289" y="1507949"/>
            <a:ext cx="4400703" cy="4369323"/>
          </a:xfrm>
          <a:prstGeom prst="rect">
            <a:avLst/>
          </a:prstGeom>
        </p:spPr>
      </p:pic>
      <p:sp>
        <p:nvSpPr>
          <p:cNvPr id="6" name="아래쪽 화살표 6"/>
          <p:cNvSpPr/>
          <p:nvPr/>
        </p:nvSpPr>
        <p:spPr>
          <a:xfrm rot="16200000" flipV="1">
            <a:off x="2152579" y="1904899"/>
            <a:ext cx="594700" cy="1713706"/>
          </a:xfrm>
          <a:prstGeom prst="downArrow">
            <a:avLst>
              <a:gd name="adj1" fmla="val 50000"/>
              <a:gd name="adj2" fmla="val 62813"/>
            </a:avLst>
          </a:prstGeom>
          <a:solidFill>
            <a:srgbClr val="FFFF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altLang="ko-KR" b="1" dirty="0" smtClean="0">
                <a:solidFill>
                  <a:srgbClr val="0070C0"/>
                </a:solidFill>
                <a:ea typeface="Arial Unicode MS" panose="020B0604020202020204" pitchFamily="50" charset="-127"/>
                <a:cs typeface="Arial Unicode MS" panose="020B0604020202020204" pitchFamily="50" charset="-127"/>
              </a:rPr>
              <a:t>Bagging</a:t>
            </a:r>
            <a:endParaRPr lang="ko-KR" altLang="en-US" b="1" dirty="0">
              <a:solidFill>
                <a:srgbClr val="0070C0"/>
              </a:solidFill>
              <a:ea typeface="Arial Unicode MS" panose="020B0604020202020204" pitchFamily="50" charset="-127"/>
              <a:cs typeface="Arial Unicode MS" panose="020B0604020202020204" pitchFamily="50" charset="-127"/>
            </a:endParaRPr>
          </a:p>
        </p:txBody>
      </p:sp>
      <p:sp>
        <p:nvSpPr>
          <p:cNvPr id="7" name="아래쪽 화살표 7"/>
          <p:cNvSpPr/>
          <p:nvPr/>
        </p:nvSpPr>
        <p:spPr>
          <a:xfrm rot="10800000">
            <a:off x="1220375" y="2867380"/>
            <a:ext cx="594700" cy="1838131"/>
          </a:xfrm>
          <a:prstGeom prst="downArrow">
            <a:avLst>
              <a:gd name="adj1" fmla="val 50000"/>
              <a:gd name="adj2" fmla="val 57688"/>
            </a:avLst>
          </a:prstGeom>
          <a:solidFill>
            <a:srgbClr val="FFFF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altLang="ko-KR" b="1" dirty="0" smtClean="0">
                <a:solidFill>
                  <a:srgbClr val="FF0000"/>
                </a:solidFill>
                <a:ea typeface="Arial Unicode MS" panose="020B0604020202020204" pitchFamily="50" charset="-127"/>
                <a:cs typeface="Arial Unicode MS" panose="020B0604020202020204" pitchFamily="50" charset="-127"/>
              </a:rPr>
              <a:t>Boosting</a:t>
            </a:r>
            <a:endParaRPr lang="ko-KR" altLang="en-US" b="1" dirty="0">
              <a:solidFill>
                <a:srgbClr val="FF0000"/>
              </a:solidFill>
              <a:ea typeface="Arial Unicode MS" panose="020B0604020202020204" pitchFamily="50" charset="-127"/>
              <a:cs typeface="Arial Unicode MS" panose="020B0604020202020204" pitchFamily="50" charset="-127"/>
            </a:endParaRPr>
          </a:p>
        </p:txBody>
      </p:sp>
      <p:sp>
        <p:nvSpPr>
          <p:cNvPr id="8" name="TextBox 7"/>
          <p:cNvSpPr txBox="1"/>
          <p:nvPr/>
        </p:nvSpPr>
        <p:spPr>
          <a:xfrm>
            <a:off x="4644008" y="1479803"/>
            <a:ext cx="4400847" cy="2462213"/>
          </a:xfrm>
          <a:prstGeom prst="rect">
            <a:avLst/>
          </a:prstGeom>
          <a:noFill/>
          <a:ln>
            <a:solidFill>
              <a:schemeClr val="tx1"/>
            </a:solidFill>
          </a:ln>
        </p:spPr>
        <p:txBody>
          <a:bodyPr wrap="square" rtlCol="0">
            <a:spAutoFit/>
          </a:bodyPr>
          <a:lstStyle/>
          <a:p>
            <a:r>
              <a:rPr lang="en-US" altLang="ko-KR" sz="2800" b="1" dirty="0" smtClean="0">
                <a:solidFill>
                  <a:srgbClr val="00B0F0"/>
                </a:solidFill>
                <a:latin typeface="Adobe 고딕 Std B" pitchFamily="34" charset="-127"/>
                <a:ea typeface="Adobe 고딕 Std B" pitchFamily="34" charset="-127"/>
              </a:rPr>
              <a:t>Bagging</a:t>
            </a:r>
            <a:endParaRPr lang="en-US" altLang="ko-KR" sz="2000" b="1" dirty="0" smtClean="0">
              <a:solidFill>
                <a:srgbClr val="00B0F0"/>
              </a:solidFill>
              <a:latin typeface="Adobe 고딕 Std B" pitchFamily="34" charset="-127"/>
              <a:ea typeface="Adobe 고딕 Std B" pitchFamily="34" charset="-127"/>
            </a:endParaRPr>
          </a:p>
          <a:p>
            <a:pPr marL="285750" indent="-285750">
              <a:buFont typeface="Arial" panose="020B0604020202020204" pitchFamily="34" charset="0"/>
              <a:buChar char="•"/>
            </a:pPr>
            <a:r>
              <a:rPr lang="en-US" altLang="ko-KR" dirty="0" smtClean="0">
                <a:latin typeface="Adobe 고딕 Std B" pitchFamily="34" charset="-127"/>
                <a:ea typeface="Adobe 고딕 Std B" pitchFamily="34" charset="-127"/>
              </a:rPr>
              <a:t>Generate </a:t>
            </a:r>
            <a:r>
              <a:rPr lang="en-US" altLang="ko-KR" b="1" dirty="0" smtClean="0">
                <a:solidFill>
                  <a:srgbClr val="00B0F0"/>
                </a:solidFill>
                <a:latin typeface="Adobe 고딕 Std B" pitchFamily="34" charset="-127"/>
                <a:ea typeface="Adobe 고딕 Std B" pitchFamily="34" charset="-127"/>
              </a:rPr>
              <a:t>multiple sets of training data</a:t>
            </a:r>
            <a:r>
              <a:rPr lang="en-US" altLang="ko-KR" dirty="0" smtClean="0">
                <a:latin typeface="Adobe 고딕 Std B" pitchFamily="34" charset="-127"/>
                <a:ea typeface="Adobe 고딕 Std B" pitchFamily="34" charset="-127"/>
              </a:rPr>
              <a:t> (with bootstrapping), multiple predictions and combine them with averaging prediction </a:t>
            </a:r>
          </a:p>
          <a:p>
            <a:pPr marL="285750" indent="-285750">
              <a:buFont typeface="Arial" panose="020B0604020202020204" pitchFamily="34" charset="0"/>
              <a:buChar char="•"/>
            </a:pPr>
            <a:r>
              <a:rPr lang="en-US" altLang="ko-KR" b="1" dirty="0" smtClean="0">
                <a:solidFill>
                  <a:srgbClr val="00B0F0"/>
                </a:solidFill>
                <a:latin typeface="Adobe 고딕 Std B" pitchFamily="34" charset="-127"/>
                <a:ea typeface="Adobe 고딕 Std B" pitchFamily="34" charset="-127"/>
              </a:rPr>
              <a:t>Reduce overall variance </a:t>
            </a:r>
            <a:r>
              <a:rPr lang="en-US" altLang="ko-KR" dirty="0" smtClean="0">
                <a:latin typeface="Adobe 고딕 Std B" pitchFamily="34" charset="-127"/>
                <a:ea typeface="Adobe 고딕 Std B" pitchFamily="34" charset="-127"/>
              </a:rPr>
              <a:t>using multiple low-bias models</a:t>
            </a:r>
          </a:p>
          <a:p>
            <a:pPr marL="285750" indent="-285750">
              <a:buFont typeface="Arial" panose="020B0604020202020204" pitchFamily="34" charset="0"/>
              <a:buChar char="•"/>
            </a:pPr>
            <a:r>
              <a:rPr lang="en-US" altLang="ko-KR" dirty="0" smtClean="0">
                <a:latin typeface="Adobe 고딕 Std B" pitchFamily="34" charset="-127"/>
                <a:ea typeface="Adobe 고딕 Std B" pitchFamily="34" charset="-127"/>
              </a:rPr>
              <a:t>Example: Random Forest</a:t>
            </a:r>
            <a:endParaRPr lang="ko-KR" altLang="en-US" dirty="0" smtClean="0">
              <a:latin typeface="Adobe 고딕 Std B" pitchFamily="34" charset="-127"/>
              <a:ea typeface="Adobe 고딕 Std B" pitchFamily="34" charset="-127"/>
            </a:endParaRPr>
          </a:p>
        </p:txBody>
      </p:sp>
      <p:sp>
        <p:nvSpPr>
          <p:cNvPr id="9" name="TextBox 8"/>
          <p:cNvSpPr txBox="1"/>
          <p:nvPr/>
        </p:nvSpPr>
        <p:spPr>
          <a:xfrm>
            <a:off x="4644008" y="4041065"/>
            <a:ext cx="4400847" cy="1908215"/>
          </a:xfrm>
          <a:prstGeom prst="rect">
            <a:avLst/>
          </a:prstGeom>
          <a:noFill/>
          <a:ln>
            <a:solidFill>
              <a:schemeClr val="tx1"/>
            </a:solidFill>
          </a:ln>
        </p:spPr>
        <p:txBody>
          <a:bodyPr wrap="square" rtlCol="0">
            <a:spAutoFit/>
          </a:bodyPr>
          <a:lstStyle/>
          <a:p>
            <a:r>
              <a:rPr lang="en-US" altLang="ko-KR" sz="2800" b="1" dirty="0" smtClean="0">
                <a:solidFill>
                  <a:srgbClr val="FF0000"/>
                </a:solidFill>
                <a:latin typeface="Adobe 고딕 Std B" pitchFamily="34" charset="-127"/>
                <a:ea typeface="Adobe 고딕 Std B" pitchFamily="34" charset="-127"/>
              </a:rPr>
              <a:t>Boosting</a:t>
            </a:r>
            <a:endParaRPr lang="en-US" altLang="ko-KR" sz="2000" b="1" dirty="0" smtClean="0">
              <a:solidFill>
                <a:srgbClr val="FF0000"/>
              </a:solidFill>
              <a:latin typeface="Adobe 고딕 Std B" pitchFamily="34" charset="-127"/>
              <a:ea typeface="Adobe 고딕 Std B" pitchFamily="34" charset="-127"/>
            </a:endParaRPr>
          </a:p>
          <a:p>
            <a:pPr marL="285750" indent="-285750">
              <a:buFont typeface="Arial" panose="020B0604020202020204" pitchFamily="34" charset="0"/>
              <a:buChar char="•"/>
            </a:pPr>
            <a:r>
              <a:rPr lang="en-US" altLang="ko-KR" dirty="0" smtClean="0">
                <a:latin typeface="Adobe 고딕 Std B" pitchFamily="34" charset="-127"/>
                <a:ea typeface="Adobe 고딕 Std B" pitchFamily="34" charset="-127"/>
              </a:rPr>
              <a:t>Generate</a:t>
            </a:r>
            <a:r>
              <a:rPr lang="en-US" altLang="ko-KR" b="1" dirty="0" smtClean="0">
                <a:latin typeface="Adobe 고딕 Std B" pitchFamily="34" charset="-127"/>
                <a:ea typeface="Adobe 고딕 Std B" pitchFamily="34" charset="-127"/>
              </a:rPr>
              <a:t> </a:t>
            </a:r>
            <a:r>
              <a:rPr lang="en-US" altLang="ko-KR" b="1" dirty="0" smtClean="0">
                <a:solidFill>
                  <a:srgbClr val="FF0000"/>
                </a:solidFill>
                <a:latin typeface="Adobe 고딕 Std B" pitchFamily="34" charset="-127"/>
                <a:ea typeface="Adobe 고딕 Std B" pitchFamily="34" charset="-127"/>
              </a:rPr>
              <a:t>multiple weak learners</a:t>
            </a:r>
            <a:r>
              <a:rPr lang="en-US" altLang="ko-KR" b="1" dirty="0" smtClean="0">
                <a:latin typeface="Adobe 고딕 Std B" pitchFamily="34" charset="-127"/>
                <a:ea typeface="Adobe 고딕 Std B" pitchFamily="34" charset="-127"/>
              </a:rPr>
              <a:t> </a:t>
            </a:r>
            <a:r>
              <a:rPr lang="en-US" altLang="ko-KR" dirty="0" smtClean="0">
                <a:latin typeface="Adobe 고딕 Std B" pitchFamily="34" charset="-127"/>
                <a:ea typeface="Adobe 고딕 Std B" pitchFamily="34" charset="-127"/>
              </a:rPr>
              <a:t>and combine them to make a strong learner</a:t>
            </a:r>
          </a:p>
          <a:p>
            <a:pPr marL="285750" indent="-285750">
              <a:buFont typeface="Arial" panose="020B0604020202020204" pitchFamily="34" charset="0"/>
              <a:buChar char="•"/>
            </a:pPr>
            <a:r>
              <a:rPr lang="en-US" altLang="ko-KR" b="1" dirty="0" smtClean="0">
                <a:solidFill>
                  <a:srgbClr val="FF0000"/>
                </a:solidFill>
                <a:latin typeface="Adobe 고딕 Std B" pitchFamily="34" charset="-127"/>
                <a:ea typeface="Adobe 고딕 Std B" pitchFamily="34" charset="-127"/>
              </a:rPr>
              <a:t>Reduce overall bias </a:t>
            </a:r>
            <a:r>
              <a:rPr lang="en-US" altLang="ko-KR" dirty="0" smtClean="0">
                <a:latin typeface="Adobe 고딕 Std B" pitchFamily="34" charset="-127"/>
                <a:ea typeface="Adobe 고딕 Std B" pitchFamily="34" charset="-127"/>
              </a:rPr>
              <a:t>using multiple weak learners </a:t>
            </a:r>
          </a:p>
          <a:p>
            <a:pPr marL="285750" indent="-285750">
              <a:buFont typeface="Arial" panose="020B0604020202020204" pitchFamily="34" charset="0"/>
              <a:buChar char="•"/>
            </a:pPr>
            <a:r>
              <a:rPr lang="en-US" altLang="ko-KR" dirty="0" smtClean="0">
                <a:latin typeface="Adobe 고딕 Std B" pitchFamily="34" charset="-127"/>
                <a:ea typeface="Adobe 고딕 Std B" pitchFamily="34" charset="-127"/>
              </a:rPr>
              <a:t>Example: Boosting, AdaBoost</a:t>
            </a:r>
            <a:endParaRPr lang="ko-KR" altLang="en-US" dirty="0" smtClean="0">
              <a:latin typeface="Adobe 고딕 Std B" pitchFamily="34" charset="-127"/>
              <a:ea typeface="Adobe 고딕 Std B" pitchFamily="34" charset="-127"/>
            </a:endParaRPr>
          </a:p>
        </p:txBody>
      </p:sp>
    </p:spTree>
    <p:extLst>
      <p:ext uri="{BB962C8B-B14F-4D97-AF65-F5344CB8AC3E}">
        <p14:creationId xmlns:p14="http://schemas.microsoft.com/office/powerpoint/2010/main" val="1817917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heckerboard(across)">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checkerboard(across)">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checkerboard(across)">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checkerboard(across)">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5" presetClass="entr" presetSubtype="1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checkerboard(across)">
                                      <p:cBhvr>
                                        <p:cTn id="2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lstStyle/>
          <a:p>
            <a:r>
              <a:rPr kumimoji="1" lang="en-US" altLang="ko-KR" dirty="0" smtClean="0"/>
              <a:t>ResNet is an ensemble model?</a:t>
            </a:r>
            <a:endParaRPr kumimoji="1" lang="ko-KR" altLang="en-US" dirty="0"/>
          </a:p>
        </p:txBody>
      </p:sp>
      <p:sp>
        <p:nvSpPr>
          <p:cNvPr id="4" name="슬라이드 번호 개체 틀 3"/>
          <p:cNvSpPr>
            <a:spLocks noGrp="1"/>
          </p:cNvSpPr>
          <p:nvPr>
            <p:ph type="sldNum" sz="quarter" idx="12"/>
          </p:nvPr>
        </p:nvSpPr>
        <p:spPr/>
        <p:txBody>
          <a:bodyPr/>
          <a:lstStyle/>
          <a:p>
            <a:fld id="{4CA1D5AE-3018-49FC-B3E0-A1E0E9567469}" type="slidenum">
              <a:rPr lang="ko-KR" altLang="en-US" smtClean="0"/>
              <a:pPr/>
              <a:t>17</a:t>
            </a:fld>
            <a:endParaRPr lang="ko-KR" altLang="en-US"/>
          </a:p>
        </p:txBody>
      </p:sp>
      <p:pic>
        <p:nvPicPr>
          <p:cNvPr id="2" name="그림 1"/>
          <p:cNvPicPr>
            <a:picLocks noChangeAspect="1"/>
          </p:cNvPicPr>
          <p:nvPr/>
        </p:nvPicPr>
        <p:blipFill>
          <a:blip r:embed="rId2"/>
          <a:stretch>
            <a:fillRect/>
          </a:stretch>
        </p:blipFill>
        <p:spPr>
          <a:xfrm>
            <a:off x="179512" y="1772816"/>
            <a:ext cx="8483600" cy="3644900"/>
          </a:xfrm>
          <a:prstGeom prst="rect">
            <a:avLst/>
          </a:prstGeom>
        </p:spPr>
      </p:pic>
    </p:spTree>
    <p:extLst>
      <p:ext uri="{BB962C8B-B14F-4D97-AF65-F5344CB8AC3E}">
        <p14:creationId xmlns:p14="http://schemas.microsoft.com/office/powerpoint/2010/main" val="1495526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heckerboard(across)">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lstStyle/>
          <a:p>
            <a:r>
              <a:rPr kumimoji="1" lang="en-US" altLang="ko-KR" dirty="0"/>
              <a:t>ResNet is an ensemble model?</a:t>
            </a:r>
            <a:endParaRPr kumimoji="1" lang="ko-KR" altLang="en-US" dirty="0"/>
          </a:p>
        </p:txBody>
      </p:sp>
      <p:sp>
        <p:nvSpPr>
          <p:cNvPr id="4" name="슬라이드 번호 개체 틀 3"/>
          <p:cNvSpPr>
            <a:spLocks noGrp="1"/>
          </p:cNvSpPr>
          <p:nvPr>
            <p:ph type="sldNum" sz="quarter" idx="12"/>
          </p:nvPr>
        </p:nvSpPr>
        <p:spPr/>
        <p:txBody>
          <a:bodyPr/>
          <a:lstStyle/>
          <a:p>
            <a:fld id="{4CA1D5AE-3018-49FC-B3E0-A1E0E9567469}" type="slidenum">
              <a:rPr lang="ko-KR" altLang="en-US" smtClean="0"/>
              <a:pPr/>
              <a:t>18</a:t>
            </a:fld>
            <a:endParaRPr lang="ko-KR" altLang="en-US"/>
          </a:p>
        </p:txBody>
      </p:sp>
      <p:pic>
        <p:nvPicPr>
          <p:cNvPr id="5" name="그림 4"/>
          <p:cNvPicPr>
            <a:picLocks noChangeAspect="1"/>
          </p:cNvPicPr>
          <p:nvPr/>
        </p:nvPicPr>
        <p:blipFill>
          <a:blip r:embed="rId2"/>
          <a:stretch>
            <a:fillRect/>
          </a:stretch>
        </p:blipFill>
        <p:spPr>
          <a:xfrm>
            <a:off x="979722" y="1412776"/>
            <a:ext cx="6976654" cy="4586324"/>
          </a:xfrm>
          <a:prstGeom prst="rect">
            <a:avLst/>
          </a:prstGeom>
        </p:spPr>
      </p:pic>
      <p:pic>
        <p:nvPicPr>
          <p:cNvPr id="6" name="그림 5"/>
          <p:cNvPicPr>
            <a:picLocks noChangeAspect="1"/>
          </p:cNvPicPr>
          <p:nvPr/>
        </p:nvPicPr>
        <p:blipFill>
          <a:blip r:embed="rId3"/>
          <a:stretch>
            <a:fillRect/>
          </a:stretch>
        </p:blipFill>
        <p:spPr>
          <a:xfrm>
            <a:off x="6179305" y="1052736"/>
            <a:ext cx="2785183" cy="1196628"/>
          </a:xfrm>
          <a:prstGeom prst="rect">
            <a:avLst/>
          </a:prstGeom>
          <a:ln>
            <a:solidFill>
              <a:schemeClr val="tx1"/>
            </a:solidFill>
          </a:ln>
        </p:spPr>
      </p:pic>
    </p:spTree>
    <p:extLst>
      <p:ext uri="{BB962C8B-B14F-4D97-AF65-F5344CB8AC3E}">
        <p14:creationId xmlns:p14="http://schemas.microsoft.com/office/powerpoint/2010/main" val="1000415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heckerboard(across)">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lstStyle/>
          <a:p>
            <a:r>
              <a:rPr kumimoji="1" lang="en-US" altLang="ko-KR" dirty="0" smtClean="0"/>
              <a:t>Remove a layer?</a:t>
            </a:r>
            <a:endParaRPr kumimoji="1" lang="ko-KR" altLang="en-US" dirty="0"/>
          </a:p>
        </p:txBody>
      </p:sp>
      <p:sp>
        <p:nvSpPr>
          <p:cNvPr id="4" name="슬라이드 번호 개체 틀 3"/>
          <p:cNvSpPr>
            <a:spLocks noGrp="1"/>
          </p:cNvSpPr>
          <p:nvPr>
            <p:ph type="sldNum" sz="quarter" idx="12"/>
          </p:nvPr>
        </p:nvSpPr>
        <p:spPr/>
        <p:txBody>
          <a:bodyPr/>
          <a:lstStyle/>
          <a:p>
            <a:fld id="{4CA1D5AE-3018-49FC-B3E0-A1E0E9567469}" type="slidenum">
              <a:rPr lang="ko-KR" altLang="en-US" smtClean="0"/>
              <a:pPr/>
              <a:t>19</a:t>
            </a:fld>
            <a:endParaRPr lang="ko-KR" altLang="en-US"/>
          </a:p>
        </p:txBody>
      </p:sp>
      <p:pic>
        <p:nvPicPr>
          <p:cNvPr id="2" name="그림 1"/>
          <p:cNvPicPr>
            <a:picLocks noChangeAspect="1"/>
          </p:cNvPicPr>
          <p:nvPr/>
        </p:nvPicPr>
        <p:blipFill>
          <a:blip r:embed="rId2"/>
          <a:stretch>
            <a:fillRect/>
          </a:stretch>
        </p:blipFill>
        <p:spPr>
          <a:xfrm>
            <a:off x="4516636" y="1700808"/>
            <a:ext cx="4231828" cy="2691334"/>
          </a:xfrm>
          <a:prstGeom prst="rect">
            <a:avLst/>
          </a:prstGeom>
        </p:spPr>
      </p:pic>
      <p:pic>
        <p:nvPicPr>
          <p:cNvPr id="5" name="그림 4"/>
          <p:cNvPicPr>
            <a:picLocks noChangeAspect="1"/>
          </p:cNvPicPr>
          <p:nvPr/>
        </p:nvPicPr>
        <p:blipFill>
          <a:blip r:embed="rId3"/>
          <a:stretch>
            <a:fillRect/>
          </a:stretch>
        </p:blipFill>
        <p:spPr>
          <a:xfrm>
            <a:off x="107504" y="3062125"/>
            <a:ext cx="4464496" cy="1918129"/>
          </a:xfrm>
          <a:prstGeom prst="rect">
            <a:avLst/>
          </a:prstGeom>
        </p:spPr>
      </p:pic>
      <p:sp>
        <p:nvSpPr>
          <p:cNvPr id="6" name="TextBox 5"/>
          <p:cNvSpPr txBox="1"/>
          <p:nvPr/>
        </p:nvSpPr>
        <p:spPr>
          <a:xfrm>
            <a:off x="318190" y="1772816"/>
            <a:ext cx="4293349" cy="830997"/>
          </a:xfrm>
          <a:prstGeom prst="rect">
            <a:avLst/>
          </a:prstGeom>
          <a:noFill/>
        </p:spPr>
        <p:txBody>
          <a:bodyPr wrap="square" rtlCol="0">
            <a:spAutoFit/>
          </a:bodyPr>
          <a:lstStyle/>
          <a:p>
            <a:r>
              <a:rPr kumimoji="1" lang="en-US" altLang="ko-KR" sz="2400" dirty="0" smtClean="0"/>
              <a:t>What happens if we remove the second layer?</a:t>
            </a:r>
            <a:endParaRPr kumimoji="1" lang="ko-KR" altLang="en-US" sz="2400" dirty="0" smtClean="0"/>
          </a:p>
        </p:txBody>
      </p:sp>
    </p:spTree>
    <p:extLst>
      <p:ext uri="{BB962C8B-B14F-4D97-AF65-F5344CB8AC3E}">
        <p14:creationId xmlns:p14="http://schemas.microsoft.com/office/powerpoint/2010/main" val="1329668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heckerboard(across)">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checkerboard(across)">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checkerboard(across)">
                                      <p:cBhvr>
                                        <p:cTn id="1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lstStyle/>
          <a:p>
            <a:r>
              <a:rPr lang="en-US" altLang="ko-KR" dirty="0" smtClean="0"/>
              <a:t>Deep residual networks</a:t>
            </a:r>
            <a:endParaRPr lang="ko-KR" altLang="en-US" dirty="0"/>
          </a:p>
        </p:txBody>
      </p:sp>
      <p:sp>
        <p:nvSpPr>
          <p:cNvPr id="4" name="슬라이드 번호 개체 틀 3"/>
          <p:cNvSpPr>
            <a:spLocks noGrp="1"/>
          </p:cNvSpPr>
          <p:nvPr>
            <p:ph type="sldNum" sz="quarter" idx="12"/>
          </p:nvPr>
        </p:nvSpPr>
        <p:spPr/>
        <p:txBody>
          <a:bodyPr/>
          <a:lstStyle/>
          <a:p>
            <a:fld id="{4CA1D5AE-3018-49FC-B3E0-A1E0E9567469}" type="slidenum">
              <a:rPr lang="ko-KR" altLang="en-US" smtClean="0"/>
              <a:pPr/>
              <a:t>2</a:t>
            </a:fld>
            <a:endParaRPr lang="ko-KR" altLang="en-US"/>
          </a:p>
        </p:txBody>
      </p:sp>
      <p:sp>
        <p:nvSpPr>
          <p:cNvPr id="5" name="TextBox 4"/>
          <p:cNvSpPr txBox="1"/>
          <p:nvPr/>
        </p:nvSpPr>
        <p:spPr>
          <a:xfrm>
            <a:off x="444226" y="1472026"/>
            <a:ext cx="2940228" cy="461665"/>
          </a:xfrm>
          <a:prstGeom prst="rect">
            <a:avLst/>
          </a:prstGeom>
          <a:noFill/>
        </p:spPr>
        <p:txBody>
          <a:bodyPr wrap="none" rtlCol="0">
            <a:spAutoFit/>
          </a:bodyPr>
          <a:lstStyle/>
          <a:p>
            <a:r>
              <a:rPr kumimoji="1" lang="en-US" altLang="ko-KR" sz="2400" smtClean="0"/>
              <a:t>152 layers network </a:t>
            </a:r>
            <a:endParaRPr kumimoji="1" lang="ko-KR" altLang="en-US" sz="2400" dirty="0" smtClean="0"/>
          </a:p>
        </p:txBody>
      </p:sp>
      <p:sp>
        <p:nvSpPr>
          <p:cNvPr id="6" name="TextBox 5"/>
          <p:cNvSpPr txBox="1"/>
          <p:nvPr/>
        </p:nvSpPr>
        <p:spPr>
          <a:xfrm>
            <a:off x="428911" y="2206914"/>
            <a:ext cx="6303329" cy="461665"/>
          </a:xfrm>
          <a:prstGeom prst="rect">
            <a:avLst/>
          </a:prstGeom>
          <a:noFill/>
        </p:spPr>
        <p:txBody>
          <a:bodyPr wrap="none" rtlCol="0">
            <a:spAutoFit/>
          </a:bodyPr>
          <a:lstStyle/>
          <a:p>
            <a:r>
              <a:rPr kumimoji="1" lang="en-US" altLang="ko-KR" sz="2400" dirty="0" smtClean="0"/>
              <a:t>1</a:t>
            </a:r>
            <a:r>
              <a:rPr kumimoji="1" lang="en-US" altLang="ko-KR" sz="2400" baseline="30000" dirty="0" smtClean="0"/>
              <a:t>st</a:t>
            </a:r>
            <a:r>
              <a:rPr kumimoji="1" lang="en-US" altLang="ko-KR" sz="2400" dirty="0" smtClean="0"/>
              <a:t> place on ILSVRM 2015 classification task</a:t>
            </a:r>
            <a:endParaRPr kumimoji="1" lang="ko-KR" altLang="en-US" sz="2400" dirty="0" smtClean="0"/>
          </a:p>
        </p:txBody>
      </p:sp>
      <p:sp>
        <p:nvSpPr>
          <p:cNvPr id="7" name="TextBox 6"/>
          <p:cNvSpPr txBox="1"/>
          <p:nvPr/>
        </p:nvSpPr>
        <p:spPr>
          <a:xfrm>
            <a:off x="428910" y="2941802"/>
            <a:ext cx="4723537" cy="461665"/>
          </a:xfrm>
          <a:prstGeom prst="rect">
            <a:avLst/>
          </a:prstGeom>
          <a:noFill/>
        </p:spPr>
        <p:txBody>
          <a:bodyPr wrap="none" rtlCol="0">
            <a:spAutoFit/>
          </a:bodyPr>
          <a:lstStyle/>
          <a:p>
            <a:r>
              <a:rPr kumimoji="1" lang="en-US" altLang="ko-KR" sz="2400" dirty="0" smtClean="0"/>
              <a:t>1</a:t>
            </a:r>
            <a:r>
              <a:rPr kumimoji="1" lang="en-US" altLang="ko-KR" sz="2400" baseline="30000" dirty="0" smtClean="0"/>
              <a:t>st</a:t>
            </a:r>
            <a:r>
              <a:rPr kumimoji="1" lang="en-US" altLang="ko-KR" sz="2400" dirty="0" smtClean="0"/>
              <a:t> place on ImageNet detection</a:t>
            </a:r>
            <a:endParaRPr kumimoji="1" lang="ko-KR" altLang="en-US" sz="2400" dirty="0" smtClean="0"/>
          </a:p>
        </p:txBody>
      </p:sp>
      <p:sp>
        <p:nvSpPr>
          <p:cNvPr id="8" name="TextBox 7"/>
          <p:cNvSpPr txBox="1"/>
          <p:nvPr/>
        </p:nvSpPr>
        <p:spPr>
          <a:xfrm>
            <a:off x="444226" y="3670393"/>
            <a:ext cx="4977645" cy="461665"/>
          </a:xfrm>
          <a:prstGeom prst="rect">
            <a:avLst/>
          </a:prstGeom>
          <a:noFill/>
        </p:spPr>
        <p:txBody>
          <a:bodyPr wrap="none" rtlCol="0">
            <a:spAutoFit/>
          </a:bodyPr>
          <a:lstStyle/>
          <a:p>
            <a:r>
              <a:rPr kumimoji="1" lang="en-US" altLang="ko-KR" sz="2400" dirty="0" smtClean="0"/>
              <a:t>1</a:t>
            </a:r>
            <a:r>
              <a:rPr kumimoji="1" lang="en-US" altLang="ko-KR" sz="2400" baseline="30000" dirty="0" smtClean="0"/>
              <a:t>st</a:t>
            </a:r>
            <a:r>
              <a:rPr kumimoji="1" lang="en-US" altLang="ko-KR" sz="2400" dirty="0" smtClean="0"/>
              <a:t> place on ImageNet localization</a:t>
            </a:r>
            <a:endParaRPr kumimoji="1" lang="ko-KR" altLang="en-US" sz="2400" dirty="0" smtClean="0"/>
          </a:p>
        </p:txBody>
      </p:sp>
      <p:sp>
        <p:nvSpPr>
          <p:cNvPr id="9" name="TextBox 8"/>
          <p:cNvSpPr txBox="1"/>
          <p:nvPr/>
        </p:nvSpPr>
        <p:spPr>
          <a:xfrm>
            <a:off x="428910" y="4398984"/>
            <a:ext cx="4211602" cy="461665"/>
          </a:xfrm>
          <a:prstGeom prst="rect">
            <a:avLst/>
          </a:prstGeom>
          <a:noFill/>
        </p:spPr>
        <p:txBody>
          <a:bodyPr wrap="none" rtlCol="0">
            <a:spAutoFit/>
          </a:bodyPr>
          <a:lstStyle/>
          <a:p>
            <a:r>
              <a:rPr kumimoji="1" lang="en-US" altLang="ko-KR" sz="2400" dirty="0" smtClean="0"/>
              <a:t>1</a:t>
            </a:r>
            <a:r>
              <a:rPr kumimoji="1" lang="en-US" altLang="ko-KR" sz="2400" baseline="30000" dirty="0" smtClean="0"/>
              <a:t>st</a:t>
            </a:r>
            <a:r>
              <a:rPr kumimoji="1" lang="en-US" altLang="ko-KR" sz="2400" dirty="0" smtClean="0"/>
              <a:t> place on COCO detection</a:t>
            </a:r>
            <a:endParaRPr kumimoji="1" lang="ko-KR" altLang="en-US" sz="2400" dirty="0" smtClean="0"/>
          </a:p>
        </p:txBody>
      </p:sp>
      <p:sp>
        <p:nvSpPr>
          <p:cNvPr id="10" name="TextBox 9"/>
          <p:cNvSpPr txBox="1"/>
          <p:nvPr/>
        </p:nvSpPr>
        <p:spPr>
          <a:xfrm>
            <a:off x="428910" y="5127575"/>
            <a:ext cx="4810356" cy="461665"/>
          </a:xfrm>
          <a:prstGeom prst="rect">
            <a:avLst/>
          </a:prstGeom>
          <a:noFill/>
        </p:spPr>
        <p:txBody>
          <a:bodyPr wrap="none" rtlCol="0">
            <a:spAutoFit/>
          </a:bodyPr>
          <a:lstStyle/>
          <a:p>
            <a:r>
              <a:rPr kumimoji="1" lang="en-US" altLang="ko-KR" sz="2400" dirty="0" smtClean="0"/>
              <a:t>1</a:t>
            </a:r>
            <a:r>
              <a:rPr kumimoji="1" lang="en-US" altLang="ko-KR" sz="2400" baseline="30000" dirty="0" smtClean="0"/>
              <a:t>st</a:t>
            </a:r>
            <a:r>
              <a:rPr kumimoji="1" lang="en-US" altLang="ko-KR" sz="2400" dirty="0" smtClean="0"/>
              <a:t> place on COCO segmentation</a:t>
            </a:r>
            <a:endParaRPr kumimoji="1" lang="ko-KR" altLang="en-US" sz="2400" dirty="0" smtClean="0"/>
          </a:p>
        </p:txBody>
      </p:sp>
    </p:spTree>
    <p:extLst>
      <p:ext uri="{BB962C8B-B14F-4D97-AF65-F5344CB8AC3E}">
        <p14:creationId xmlns:p14="http://schemas.microsoft.com/office/powerpoint/2010/main" val="74265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dissolv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dissolv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dissolv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dissolve">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dissolve">
                                      <p:cBhvr>
                                        <p:cTn id="3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9" grpId="0"/>
      <p:bldP spid="1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lstStyle/>
          <a:p>
            <a:r>
              <a:rPr kumimoji="1" lang="en-US" altLang="ko-KR" dirty="0" smtClean="0"/>
              <a:t>Performance?</a:t>
            </a:r>
            <a:endParaRPr kumimoji="1" lang="ko-KR" altLang="en-US" dirty="0"/>
          </a:p>
        </p:txBody>
      </p:sp>
      <p:sp>
        <p:nvSpPr>
          <p:cNvPr id="4" name="슬라이드 번호 개체 틀 3"/>
          <p:cNvSpPr>
            <a:spLocks noGrp="1"/>
          </p:cNvSpPr>
          <p:nvPr>
            <p:ph type="sldNum" sz="quarter" idx="12"/>
          </p:nvPr>
        </p:nvSpPr>
        <p:spPr/>
        <p:txBody>
          <a:bodyPr/>
          <a:lstStyle/>
          <a:p>
            <a:fld id="{4CA1D5AE-3018-49FC-B3E0-A1E0E9567469}" type="slidenum">
              <a:rPr lang="ko-KR" altLang="en-US" smtClean="0"/>
              <a:pPr/>
              <a:t>20</a:t>
            </a:fld>
            <a:endParaRPr lang="ko-KR" altLang="en-US"/>
          </a:p>
        </p:txBody>
      </p:sp>
      <p:pic>
        <p:nvPicPr>
          <p:cNvPr id="2" name="그림 1"/>
          <p:cNvPicPr>
            <a:picLocks noChangeAspect="1"/>
          </p:cNvPicPr>
          <p:nvPr/>
        </p:nvPicPr>
        <p:blipFill>
          <a:blip r:embed="rId2"/>
          <a:stretch>
            <a:fillRect/>
          </a:stretch>
        </p:blipFill>
        <p:spPr>
          <a:xfrm>
            <a:off x="1193800" y="1365250"/>
            <a:ext cx="6756400" cy="4127500"/>
          </a:xfrm>
          <a:prstGeom prst="rect">
            <a:avLst/>
          </a:prstGeom>
        </p:spPr>
      </p:pic>
    </p:spTree>
    <p:extLst>
      <p:ext uri="{BB962C8B-B14F-4D97-AF65-F5344CB8AC3E}">
        <p14:creationId xmlns:p14="http://schemas.microsoft.com/office/powerpoint/2010/main" val="1015262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heckerboard(across)">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lstStyle/>
          <a:p>
            <a:r>
              <a:rPr kumimoji="1" lang="en-US" altLang="ko-KR" dirty="0"/>
              <a:t>Performance?</a:t>
            </a:r>
            <a:endParaRPr kumimoji="1" lang="ko-KR" altLang="en-US" dirty="0"/>
          </a:p>
        </p:txBody>
      </p:sp>
      <p:sp>
        <p:nvSpPr>
          <p:cNvPr id="4" name="슬라이드 번호 개체 틀 3"/>
          <p:cNvSpPr>
            <a:spLocks noGrp="1"/>
          </p:cNvSpPr>
          <p:nvPr>
            <p:ph type="sldNum" sz="quarter" idx="12"/>
          </p:nvPr>
        </p:nvSpPr>
        <p:spPr/>
        <p:txBody>
          <a:bodyPr/>
          <a:lstStyle/>
          <a:p>
            <a:fld id="{4CA1D5AE-3018-49FC-B3E0-A1E0E9567469}" type="slidenum">
              <a:rPr lang="ko-KR" altLang="en-US" smtClean="0"/>
              <a:pPr/>
              <a:t>21</a:t>
            </a:fld>
            <a:endParaRPr lang="ko-KR" altLang="en-US"/>
          </a:p>
        </p:txBody>
      </p:sp>
      <p:pic>
        <p:nvPicPr>
          <p:cNvPr id="2" name="그림 1"/>
          <p:cNvPicPr>
            <a:picLocks noChangeAspect="1"/>
          </p:cNvPicPr>
          <p:nvPr/>
        </p:nvPicPr>
        <p:blipFill>
          <a:blip r:embed="rId2"/>
          <a:stretch>
            <a:fillRect/>
          </a:stretch>
        </p:blipFill>
        <p:spPr>
          <a:xfrm>
            <a:off x="1257300" y="1339850"/>
            <a:ext cx="6629400" cy="4178300"/>
          </a:xfrm>
          <a:prstGeom prst="rect">
            <a:avLst/>
          </a:prstGeom>
        </p:spPr>
      </p:pic>
    </p:spTree>
    <p:extLst>
      <p:ext uri="{BB962C8B-B14F-4D97-AF65-F5344CB8AC3E}">
        <p14:creationId xmlns:p14="http://schemas.microsoft.com/office/powerpoint/2010/main" val="1752959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heckerboard(across)">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lstStyle/>
          <a:p>
            <a:r>
              <a:rPr kumimoji="1" lang="en-US" altLang="ko-KR" dirty="0" smtClean="0"/>
              <a:t>Removing multiple layers?</a:t>
            </a:r>
            <a:endParaRPr kumimoji="1" lang="ko-KR" altLang="en-US" dirty="0"/>
          </a:p>
        </p:txBody>
      </p:sp>
      <p:sp>
        <p:nvSpPr>
          <p:cNvPr id="4" name="슬라이드 번호 개체 틀 3"/>
          <p:cNvSpPr>
            <a:spLocks noGrp="1"/>
          </p:cNvSpPr>
          <p:nvPr>
            <p:ph type="sldNum" sz="quarter" idx="12"/>
          </p:nvPr>
        </p:nvSpPr>
        <p:spPr/>
        <p:txBody>
          <a:bodyPr/>
          <a:lstStyle/>
          <a:p>
            <a:fld id="{4CA1D5AE-3018-49FC-B3E0-A1E0E9567469}" type="slidenum">
              <a:rPr lang="ko-KR" altLang="en-US" smtClean="0"/>
              <a:pPr/>
              <a:t>22</a:t>
            </a:fld>
            <a:endParaRPr lang="ko-KR" altLang="en-US"/>
          </a:p>
        </p:txBody>
      </p:sp>
      <p:pic>
        <p:nvPicPr>
          <p:cNvPr id="2" name="그림 1"/>
          <p:cNvPicPr>
            <a:picLocks noChangeAspect="1"/>
          </p:cNvPicPr>
          <p:nvPr/>
        </p:nvPicPr>
        <p:blipFill>
          <a:blip r:embed="rId2"/>
          <a:stretch>
            <a:fillRect/>
          </a:stretch>
        </p:blipFill>
        <p:spPr>
          <a:xfrm>
            <a:off x="1403648" y="1311964"/>
            <a:ext cx="6192688" cy="4493300"/>
          </a:xfrm>
          <a:prstGeom prst="rect">
            <a:avLst/>
          </a:prstGeom>
        </p:spPr>
      </p:pic>
    </p:spTree>
    <p:extLst>
      <p:ext uri="{BB962C8B-B14F-4D97-AF65-F5344CB8AC3E}">
        <p14:creationId xmlns:p14="http://schemas.microsoft.com/office/powerpoint/2010/main" val="75704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heckerboard(across)">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lstStyle/>
          <a:p>
            <a:r>
              <a:rPr kumimoji="1" lang="en-US" altLang="ko-KR" dirty="0" smtClean="0"/>
              <a:t>What does this mean?</a:t>
            </a:r>
            <a:endParaRPr kumimoji="1" lang="ko-KR" altLang="en-US" dirty="0"/>
          </a:p>
        </p:txBody>
      </p:sp>
      <p:sp>
        <p:nvSpPr>
          <p:cNvPr id="4" name="슬라이드 번호 개체 틀 3"/>
          <p:cNvSpPr>
            <a:spLocks noGrp="1"/>
          </p:cNvSpPr>
          <p:nvPr>
            <p:ph type="sldNum" sz="quarter" idx="12"/>
          </p:nvPr>
        </p:nvSpPr>
        <p:spPr/>
        <p:txBody>
          <a:bodyPr/>
          <a:lstStyle/>
          <a:p>
            <a:fld id="{4CA1D5AE-3018-49FC-B3E0-A1E0E9567469}" type="slidenum">
              <a:rPr lang="ko-KR" altLang="en-US" smtClean="0"/>
              <a:pPr/>
              <a:t>23</a:t>
            </a:fld>
            <a:endParaRPr lang="ko-KR" altLang="en-US"/>
          </a:p>
        </p:txBody>
      </p:sp>
      <p:pic>
        <p:nvPicPr>
          <p:cNvPr id="5" name="그림 4"/>
          <p:cNvPicPr>
            <a:picLocks noChangeAspect="1"/>
          </p:cNvPicPr>
          <p:nvPr/>
        </p:nvPicPr>
        <p:blipFill>
          <a:blip r:embed="rId2"/>
          <a:stretch>
            <a:fillRect/>
          </a:stretch>
        </p:blipFill>
        <p:spPr>
          <a:xfrm>
            <a:off x="2192372" y="908720"/>
            <a:ext cx="4780856" cy="3468901"/>
          </a:xfrm>
          <a:prstGeom prst="rect">
            <a:avLst/>
          </a:prstGeom>
        </p:spPr>
      </p:pic>
      <p:sp>
        <p:nvSpPr>
          <p:cNvPr id="2" name="TextBox 1"/>
          <p:cNvSpPr txBox="1"/>
          <p:nvPr/>
        </p:nvSpPr>
        <p:spPr>
          <a:xfrm>
            <a:off x="284813" y="4523636"/>
            <a:ext cx="8391643" cy="1569660"/>
          </a:xfrm>
          <a:prstGeom prst="rect">
            <a:avLst/>
          </a:prstGeom>
          <a:noFill/>
        </p:spPr>
        <p:txBody>
          <a:bodyPr wrap="square" rtlCol="0">
            <a:spAutoFit/>
          </a:bodyPr>
          <a:lstStyle/>
          <a:p>
            <a:r>
              <a:rPr kumimoji="1" lang="en-US" altLang="ko-KR" sz="2400" dirty="0" smtClean="0"/>
              <a:t>“One </a:t>
            </a:r>
            <a:r>
              <a:rPr kumimoji="1" lang="en-US" altLang="ko-KR" sz="2400" dirty="0"/>
              <a:t>of the characteristics of ensembles is that their performance depends smoothly on the number of members. </a:t>
            </a:r>
            <a:r>
              <a:rPr kumimoji="1" lang="en-US" altLang="ko-KR" sz="2400" dirty="0" smtClean="0"/>
              <a:t>…. </a:t>
            </a:r>
            <a:r>
              <a:rPr kumimoji="1" lang="en-US" altLang="ko-KR" sz="2400" dirty="0"/>
              <a:t>This means </a:t>
            </a:r>
            <a:r>
              <a:rPr kumimoji="1" lang="en-US" altLang="ko-KR" sz="2400" b="1" dirty="0">
                <a:solidFill>
                  <a:srgbClr val="FF0000"/>
                </a:solidFill>
              </a:rPr>
              <a:t>error should decrease smoothly as we delete more residual modules</a:t>
            </a:r>
            <a:r>
              <a:rPr kumimoji="1" lang="en-US" altLang="ko-KR" sz="2400" dirty="0" smtClean="0"/>
              <a:t>. “</a:t>
            </a:r>
            <a:endParaRPr kumimoji="1" lang="ko-KR" altLang="en-US" sz="2400" dirty="0" smtClean="0"/>
          </a:p>
        </p:txBody>
      </p:sp>
    </p:spTree>
    <p:extLst>
      <p:ext uri="{BB962C8B-B14F-4D97-AF65-F5344CB8AC3E}">
        <p14:creationId xmlns:p14="http://schemas.microsoft.com/office/powerpoint/2010/main" val="1062019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checkerboard(across)">
                                      <p:cBhvr>
                                        <p:cTn id="7" dur="5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lstStyle/>
          <a:p>
            <a:r>
              <a:rPr kumimoji="1" lang="en-US" altLang="ko-KR" dirty="0" smtClean="0"/>
              <a:t>Ensemble of shallow nets?</a:t>
            </a:r>
            <a:endParaRPr kumimoji="1" lang="ko-KR" altLang="en-US" dirty="0"/>
          </a:p>
        </p:txBody>
      </p:sp>
      <p:sp>
        <p:nvSpPr>
          <p:cNvPr id="4" name="슬라이드 번호 개체 틀 3"/>
          <p:cNvSpPr>
            <a:spLocks noGrp="1"/>
          </p:cNvSpPr>
          <p:nvPr>
            <p:ph type="sldNum" sz="quarter" idx="12"/>
          </p:nvPr>
        </p:nvSpPr>
        <p:spPr/>
        <p:txBody>
          <a:bodyPr/>
          <a:lstStyle/>
          <a:p>
            <a:fld id="{4CA1D5AE-3018-49FC-B3E0-A1E0E9567469}" type="slidenum">
              <a:rPr lang="ko-KR" altLang="en-US" smtClean="0"/>
              <a:pPr/>
              <a:t>24</a:t>
            </a:fld>
            <a:endParaRPr lang="ko-KR" altLang="en-US"/>
          </a:p>
        </p:txBody>
      </p:sp>
      <p:pic>
        <p:nvPicPr>
          <p:cNvPr id="2" name="그림 1"/>
          <p:cNvPicPr>
            <a:picLocks noChangeAspect="1"/>
          </p:cNvPicPr>
          <p:nvPr/>
        </p:nvPicPr>
        <p:blipFill>
          <a:blip r:embed="rId2"/>
          <a:stretch>
            <a:fillRect/>
          </a:stretch>
        </p:blipFill>
        <p:spPr>
          <a:xfrm>
            <a:off x="1949450" y="1124744"/>
            <a:ext cx="5245100" cy="4178300"/>
          </a:xfrm>
          <a:prstGeom prst="rect">
            <a:avLst/>
          </a:prstGeom>
        </p:spPr>
      </p:pic>
      <p:sp>
        <p:nvSpPr>
          <p:cNvPr id="5" name="TextBox 4"/>
          <p:cNvSpPr txBox="1"/>
          <p:nvPr/>
        </p:nvSpPr>
        <p:spPr>
          <a:xfrm>
            <a:off x="336884" y="5415607"/>
            <a:ext cx="7031861" cy="461665"/>
          </a:xfrm>
          <a:prstGeom prst="rect">
            <a:avLst/>
          </a:prstGeom>
          <a:noFill/>
        </p:spPr>
        <p:txBody>
          <a:bodyPr wrap="none" rtlCol="0">
            <a:spAutoFit/>
          </a:bodyPr>
          <a:lstStyle/>
          <a:p>
            <a:r>
              <a:rPr kumimoji="1" lang="en-US" altLang="ko-KR" sz="2400" dirty="0" smtClean="0"/>
              <a:t>Path distribution follows a Binomial distribution. </a:t>
            </a:r>
            <a:endParaRPr kumimoji="1" lang="ko-KR" altLang="en-US" sz="2400" dirty="0" smtClean="0"/>
          </a:p>
        </p:txBody>
      </p:sp>
      <p:sp>
        <p:nvSpPr>
          <p:cNvPr id="6" name="TextBox 5"/>
          <p:cNvSpPr txBox="1"/>
          <p:nvPr/>
        </p:nvSpPr>
        <p:spPr>
          <a:xfrm>
            <a:off x="336884" y="5956883"/>
            <a:ext cx="7965322" cy="461665"/>
          </a:xfrm>
          <a:prstGeom prst="rect">
            <a:avLst/>
          </a:prstGeom>
          <a:noFill/>
        </p:spPr>
        <p:txBody>
          <a:bodyPr wrap="none" rtlCol="0">
            <a:spAutoFit/>
          </a:bodyPr>
          <a:lstStyle/>
          <a:p>
            <a:r>
              <a:rPr kumimoji="1" lang="en-US" altLang="ko-KR" sz="2400" dirty="0" smtClean="0"/>
              <a:t>More </a:t>
            </a:r>
            <a:r>
              <a:rPr kumimoji="1" lang="en-US" altLang="ko-KR" sz="2400" dirty="0"/>
              <a:t>than 95% of paths go through 19 to 35 modules.</a:t>
            </a:r>
            <a:endParaRPr kumimoji="1" lang="ko-KR" altLang="en-US" sz="2400" dirty="0" smtClean="0"/>
          </a:p>
        </p:txBody>
      </p:sp>
    </p:spTree>
    <p:extLst>
      <p:ext uri="{BB962C8B-B14F-4D97-AF65-F5344CB8AC3E}">
        <p14:creationId xmlns:p14="http://schemas.microsoft.com/office/powerpoint/2010/main" val="1621969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heckerboard(across)">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checkerboard(across)">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checkerboard(across)">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슬라이드 번호 개체 틀 3"/>
          <p:cNvSpPr>
            <a:spLocks noGrp="1"/>
          </p:cNvSpPr>
          <p:nvPr>
            <p:ph type="sldNum" sz="quarter" idx="12"/>
          </p:nvPr>
        </p:nvSpPr>
        <p:spPr/>
        <p:txBody>
          <a:bodyPr/>
          <a:lstStyle/>
          <a:p>
            <a:fld id="{4CA1D5AE-3018-49FC-B3E0-A1E0E9567469}" type="slidenum">
              <a:rPr lang="ko-KR" altLang="en-US" smtClean="0"/>
              <a:pPr/>
              <a:t>25</a:t>
            </a:fld>
            <a:endParaRPr lang="ko-KR" altLang="en-US"/>
          </a:p>
        </p:txBody>
      </p:sp>
      <p:pic>
        <p:nvPicPr>
          <p:cNvPr id="6" name="그림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957190" y="3501008"/>
            <a:ext cx="3237384" cy="2158256"/>
          </a:xfrm>
          <a:prstGeom prst="rect">
            <a:avLst/>
          </a:prstGeom>
        </p:spPr>
      </p:pic>
      <p:sp>
        <p:nvSpPr>
          <p:cNvPr id="7" name="직사각형 6"/>
          <p:cNvSpPr/>
          <p:nvPr/>
        </p:nvSpPr>
        <p:spPr>
          <a:xfrm>
            <a:off x="4067944" y="5877272"/>
            <a:ext cx="5040560" cy="646331"/>
          </a:xfrm>
          <a:prstGeom prst="rect">
            <a:avLst/>
          </a:prstGeom>
        </p:spPr>
        <p:txBody>
          <a:bodyPr wrap="square">
            <a:spAutoFit/>
          </a:bodyPr>
          <a:lstStyle/>
          <a:p>
            <a:r>
              <a:rPr lang="en-US" altLang="ko-KR" dirty="0" err="1"/>
              <a:t>Zagoruyko</a:t>
            </a:r>
            <a:r>
              <a:rPr lang="en-US" altLang="ko-KR" dirty="0"/>
              <a:t>, Sergey, and Nikos </a:t>
            </a:r>
            <a:r>
              <a:rPr lang="en-US" altLang="ko-KR" dirty="0" err="1"/>
              <a:t>Komodakis</a:t>
            </a:r>
            <a:r>
              <a:rPr lang="en-US" altLang="ko-KR" dirty="0"/>
              <a:t>. "Wide Residual Networks." </a:t>
            </a:r>
            <a:r>
              <a:rPr lang="en-US" altLang="ko-KR" i="1" dirty="0"/>
              <a:t>arXiv </a:t>
            </a:r>
            <a:r>
              <a:rPr lang="en-US" altLang="ko-KR" dirty="0" smtClean="0"/>
              <a:t>(</a:t>
            </a:r>
            <a:r>
              <a:rPr lang="en-US" altLang="ko-KR" dirty="0"/>
              <a:t>2016).</a:t>
            </a:r>
            <a:endParaRPr lang="ko-KR" altLang="en-US" dirty="0"/>
          </a:p>
        </p:txBody>
      </p:sp>
      <p:sp>
        <p:nvSpPr>
          <p:cNvPr id="8" name="제목 1"/>
          <p:cNvSpPr txBox="1">
            <a:spLocks/>
          </p:cNvSpPr>
          <p:nvPr/>
        </p:nvSpPr>
        <p:spPr>
          <a:xfrm>
            <a:off x="685800" y="1628800"/>
            <a:ext cx="7772400" cy="1470025"/>
          </a:xfrm>
          <a:prstGeom prst="rect">
            <a:avLst/>
          </a:prstGeom>
        </p:spPr>
        <p:txBody>
          <a:bodyPr vert="horz" lIns="91440" tIns="45720" rIns="91440" bIns="45720" rtlCol="0" anchor="ctr">
            <a:noAutofit/>
          </a:bodyPr>
          <a:lstStyle>
            <a:lvl1pPr algn="l" defTabSz="914400" rtl="0" eaLnBrk="1" latinLnBrk="1" hangingPunct="1">
              <a:spcBef>
                <a:spcPct val="0"/>
              </a:spcBef>
              <a:buNone/>
              <a:defRPr sz="4000" b="1" kern="1200">
                <a:solidFill>
                  <a:schemeClr val="tx1">
                    <a:lumMod val="85000"/>
                    <a:lumOff val="15000"/>
                  </a:schemeClr>
                </a:solidFill>
                <a:latin typeface="+mn-lt"/>
                <a:ea typeface="+mj-ea"/>
                <a:cs typeface="Meiryo UI" pitchFamily="34" charset="-128"/>
              </a:defRPr>
            </a:lvl1pPr>
          </a:lstStyle>
          <a:p>
            <a:pPr algn="ctr"/>
            <a:r>
              <a:rPr lang="en-US" altLang="ko-KR" sz="6000" dirty="0" smtClean="0"/>
              <a:t>Depth is NOT </a:t>
            </a:r>
            <a:r>
              <a:rPr lang="en-US" altLang="ko-KR" sz="6000" strike="sngStrike" dirty="0" smtClean="0"/>
              <a:t>that</a:t>
            </a:r>
            <a:r>
              <a:rPr lang="en-US" altLang="ko-KR" sz="6000" dirty="0" smtClean="0"/>
              <a:t> important</a:t>
            </a:r>
            <a:endParaRPr lang="en-US" altLang="ko-KR" sz="4800" dirty="0" smtClean="0"/>
          </a:p>
        </p:txBody>
      </p:sp>
    </p:spTree>
    <p:extLst>
      <p:ext uri="{BB962C8B-B14F-4D97-AF65-F5344CB8AC3E}">
        <p14:creationId xmlns:p14="http://schemas.microsoft.com/office/powerpoint/2010/main" val="12583041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heckerboard(across)">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checkerboard(across)">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lstStyle/>
          <a:p>
            <a:r>
              <a:rPr kumimoji="1" lang="en-US" altLang="ko-KR" dirty="0" smtClean="0"/>
              <a:t>Depth vs. width</a:t>
            </a:r>
            <a:endParaRPr kumimoji="1" lang="ko-KR" altLang="en-US" dirty="0"/>
          </a:p>
        </p:txBody>
      </p:sp>
      <p:sp>
        <p:nvSpPr>
          <p:cNvPr id="4" name="슬라이드 번호 개체 틀 3"/>
          <p:cNvSpPr>
            <a:spLocks noGrp="1"/>
          </p:cNvSpPr>
          <p:nvPr>
            <p:ph type="sldNum" sz="quarter" idx="12"/>
          </p:nvPr>
        </p:nvSpPr>
        <p:spPr/>
        <p:txBody>
          <a:bodyPr/>
          <a:lstStyle/>
          <a:p>
            <a:fld id="{4CA1D5AE-3018-49FC-B3E0-A1E0E9567469}" type="slidenum">
              <a:rPr lang="ko-KR" altLang="en-US" smtClean="0"/>
              <a:pPr/>
              <a:t>26</a:t>
            </a:fld>
            <a:endParaRPr lang="ko-KR" altLang="en-US"/>
          </a:p>
        </p:txBody>
      </p:sp>
      <p:sp>
        <p:nvSpPr>
          <p:cNvPr id="2" name="직사각형 1"/>
          <p:cNvSpPr/>
          <p:nvPr/>
        </p:nvSpPr>
        <p:spPr>
          <a:xfrm>
            <a:off x="285908" y="1196752"/>
            <a:ext cx="8584491" cy="1569660"/>
          </a:xfrm>
          <a:prstGeom prst="rect">
            <a:avLst/>
          </a:prstGeom>
        </p:spPr>
        <p:txBody>
          <a:bodyPr wrap="square">
            <a:spAutoFit/>
          </a:bodyPr>
          <a:lstStyle/>
          <a:p>
            <a:r>
              <a:rPr lang="en-US" altLang="ko-KR" sz="2400" dirty="0" smtClean="0"/>
              <a:t>“The </a:t>
            </a:r>
            <a:r>
              <a:rPr lang="en-US" altLang="ko-KR" sz="2400" dirty="0"/>
              <a:t>authors of residual networks tried to make them as </a:t>
            </a:r>
            <a:r>
              <a:rPr lang="en-US" altLang="ko-KR" sz="2400" b="1" dirty="0">
                <a:solidFill>
                  <a:srgbClr val="FF0000"/>
                </a:solidFill>
              </a:rPr>
              <a:t>thin</a:t>
            </a:r>
            <a:r>
              <a:rPr lang="en-US" altLang="ko-KR" sz="2400" dirty="0"/>
              <a:t> as possible in favor of increasing their depth and having less parameters, and even introduced a «bottleneck» block which makes ResNet blocks even thinner</a:t>
            </a:r>
            <a:r>
              <a:rPr lang="en-US" altLang="ko-KR" sz="2400" dirty="0" smtClean="0"/>
              <a:t>.”</a:t>
            </a:r>
            <a:endParaRPr lang="ko-KR" altLang="en-US" sz="2400" dirty="0"/>
          </a:p>
        </p:txBody>
      </p:sp>
      <p:sp>
        <p:nvSpPr>
          <p:cNvPr id="7" name="TextBox 6"/>
          <p:cNvSpPr txBox="1"/>
          <p:nvPr/>
        </p:nvSpPr>
        <p:spPr>
          <a:xfrm flipH="1">
            <a:off x="285907" y="3075041"/>
            <a:ext cx="8584492" cy="3416320"/>
          </a:xfrm>
          <a:prstGeom prst="rect">
            <a:avLst/>
          </a:prstGeom>
          <a:noFill/>
        </p:spPr>
        <p:txBody>
          <a:bodyPr wrap="square" rtlCol="0">
            <a:spAutoFit/>
          </a:bodyPr>
          <a:lstStyle/>
          <a:p>
            <a:r>
              <a:rPr kumimoji="1" lang="en-US" altLang="ko-KR" sz="2400" dirty="0" smtClean="0"/>
              <a:t>“We </a:t>
            </a:r>
            <a:r>
              <a:rPr kumimoji="1" lang="en-US" altLang="ko-KR" sz="2400" dirty="0"/>
              <a:t>note, however, that the residual block with identity mapping that allows to train very deep networks is at the same time a </a:t>
            </a:r>
            <a:r>
              <a:rPr kumimoji="1" lang="en-US" altLang="ko-KR" sz="2400" b="1" dirty="0">
                <a:solidFill>
                  <a:srgbClr val="FF0000"/>
                </a:solidFill>
              </a:rPr>
              <a:t>weakness</a:t>
            </a:r>
            <a:r>
              <a:rPr kumimoji="1" lang="en-US" altLang="ko-KR" sz="2400" dirty="0">
                <a:solidFill>
                  <a:srgbClr val="FF0000"/>
                </a:solidFill>
              </a:rPr>
              <a:t> </a:t>
            </a:r>
            <a:r>
              <a:rPr kumimoji="1" lang="en-US" altLang="ko-KR" sz="2400" dirty="0"/>
              <a:t>of residual networks. As gradient flows through the network there is nothing to force it to go through residual block weights and it can avoid learning anything during training, so it is possible that there is either only a few blocks that learn useful representations, or many blocks share very little information with small contribution to the final goal</a:t>
            </a:r>
            <a:r>
              <a:rPr kumimoji="1" lang="en-US" altLang="ko-KR" sz="2400" dirty="0" smtClean="0"/>
              <a:t>.”</a:t>
            </a:r>
            <a:endParaRPr kumimoji="1" lang="ko-KR" altLang="en-US" sz="2400" dirty="0" smtClean="0"/>
          </a:p>
        </p:txBody>
      </p:sp>
    </p:spTree>
    <p:extLst>
      <p:ext uri="{BB962C8B-B14F-4D97-AF65-F5344CB8AC3E}">
        <p14:creationId xmlns:p14="http://schemas.microsoft.com/office/powerpoint/2010/main" val="288341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heckerboard(across)">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checkerboard(across)">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lstStyle/>
          <a:p>
            <a:r>
              <a:rPr kumimoji="1" lang="en-US" altLang="ko-KR" dirty="0" smtClean="0"/>
              <a:t>Experimental results</a:t>
            </a:r>
            <a:endParaRPr kumimoji="1" lang="ko-KR" altLang="en-US" dirty="0"/>
          </a:p>
        </p:txBody>
      </p:sp>
      <p:sp>
        <p:nvSpPr>
          <p:cNvPr id="4" name="슬라이드 번호 개체 틀 3"/>
          <p:cNvSpPr>
            <a:spLocks noGrp="1"/>
          </p:cNvSpPr>
          <p:nvPr>
            <p:ph type="sldNum" sz="quarter" idx="12"/>
          </p:nvPr>
        </p:nvSpPr>
        <p:spPr/>
        <p:txBody>
          <a:bodyPr/>
          <a:lstStyle/>
          <a:p>
            <a:fld id="{4CA1D5AE-3018-49FC-B3E0-A1E0E9567469}" type="slidenum">
              <a:rPr lang="ko-KR" altLang="en-US" smtClean="0"/>
              <a:pPr/>
              <a:t>27</a:t>
            </a:fld>
            <a:endParaRPr lang="ko-KR" altLang="en-US"/>
          </a:p>
        </p:txBody>
      </p:sp>
      <p:pic>
        <p:nvPicPr>
          <p:cNvPr id="2" name="그림 1"/>
          <p:cNvPicPr>
            <a:picLocks noChangeAspect="1"/>
          </p:cNvPicPr>
          <p:nvPr/>
        </p:nvPicPr>
        <p:blipFill>
          <a:blip r:embed="rId2"/>
          <a:stretch>
            <a:fillRect/>
          </a:stretch>
        </p:blipFill>
        <p:spPr>
          <a:xfrm>
            <a:off x="0" y="1551375"/>
            <a:ext cx="9144000" cy="4037865"/>
          </a:xfrm>
          <a:prstGeom prst="rect">
            <a:avLst/>
          </a:prstGeom>
        </p:spPr>
      </p:pic>
      <p:sp>
        <p:nvSpPr>
          <p:cNvPr id="5" name="직사각형 4"/>
          <p:cNvSpPr/>
          <p:nvPr/>
        </p:nvSpPr>
        <p:spPr>
          <a:xfrm>
            <a:off x="1547664" y="1988840"/>
            <a:ext cx="5904656" cy="194421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ko-KR" altLang="en-US" dirty="0" smtClean="0">
              <a:solidFill>
                <a:schemeClr val="tx1"/>
              </a:solidFill>
            </a:endParaRPr>
          </a:p>
        </p:txBody>
      </p:sp>
    </p:spTree>
    <p:extLst>
      <p:ext uri="{BB962C8B-B14F-4D97-AF65-F5344CB8AC3E}">
        <p14:creationId xmlns:p14="http://schemas.microsoft.com/office/powerpoint/2010/main" val="1209234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heckerboard(across)">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checkerboard(across)">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lstStyle/>
          <a:p>
            <a:r>
              <a:rPr kumimoji="1" lang="en-US" altLang="ko-KR" dirty="0"/>
              <a:t>Experimental results</a:t>
            </a:r>
            <a:endParaRPr kumimoji="1" lang="ko-KR" altLang="en-US" dirty="0"/>
          </a:p>
        </p:txBody>
      </p:sp>
      <p:sp>
        <p:nvSpPr>
          <p:cNvPr id="4" name="슬라이드 번호 개체 틀 3"/>
          <p:cNvSpPr>
            <a:spLocks noGrp="1"/>
          </p:cNvSpPr>
          <p:nvPr>
            <p:ph type="sldNum" sz="quarter" idx="12"/>
          </p:nvPr>
        </p:nvSpPr>
        <p:spPr/>
        <p:txBody>
          <a:bodyPr/>
          <a:lstStyle/>
          <a:p>
            <a:fld id="{4CA1D5AE-3018-49FC-B3E0-A1E0E9567469}" type="slidenum">
              <a:rPr lang="ko-KR" altLang="en-US" smtClean="0"/>
              <a:pPr/>
              <a:t>28</a:t>
            </a:fld>
            <a:endParaRPr lang="ko-KR" altLang="en-US"/>
          </a:p>
        </p:txBody>
      </p:sp>
      <p:pic>
        <p:nvPicPr>
          <p:cNvPr id="5" name="그림 4"/>
          <p:cNvPicPr>
            <a:picLocks noChangeAspect="1"/>
          </p:cNvPicPr>
          <p:nvPr/>
        </p:nvPicPr>
        <p:blipFill>
          <a:blip r:embed="rId2"/>
          <a:stretch>
            <a:fillRect/>
          </a:stretch>
        </p:blipFill>
        <p:spPr>
          <a:xfrm>
            <a:off x="0" y="1551375"/>
            <a:ext cx="9144000" cy="4037865"/>
          </a:xfrm>
          <a:prstGeom prst="rect">
            <a:avLst/>
          </a:prstGeom>
        </p:spPr>
      </p:pic>
      <p:sp>
        <p:nvSpPr>
          <p:cNvPr id="6" name="직사각형 5"/>
          <p:cNvSpPr/>
          <p:nvPr/>
        </p:nvSpPr>
        <p:spPr>
          <a:xfrm>
            <a:off x="1547664" y="2924944"/>
            <a:ext cx="5904656" cy="36004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ko-KR" altLang="en-US" dirty="0" smtClean="0">
              <a:solidFill>
                <a:schemeClr val="tx1"/>
              </a:solidFill>
            </a:endParaRPr>
          </a:p>
        </p:txBody>
      </p:sp>
      <p:sp>
        <p:nvSpPr>
          <p:cNvPr id="7" name="직사각형 6"/>
          <p:cNvSpPr/>
          <p:nvPr/>
        </p:nvSpPr>
        <p:spPr>
          <a:xfrm>
            <a:off x="1547664" y="3897052"/>
            <a:ext cx="5904656" cy="36004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ko-KR" altLang="en-US" dirty="0" smtClean="0">
              <a:solidFill>
                <a:schemeClr val="tx1"/>
              </a:solidFill>
            </a:endParaRPr>
          </a:p>
        </p:txBody>
      </p:sp>
    </p:spTree>
    <p:extLst>
      <p:ext uri="{BB962C8B-B14F-4D97-AF65-F5344CB8AC3E}">
        <p14:creationId xmlns:p14="http://schemas.microsoft.com/office/powerpoint/2010/main" val="1971044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heckerboard(across)">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checkerboard(across)">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lstStyle/>
          <a:p>
            <a:r>
              <a:rPr kumimoji="1" lang="en-US" altLang="ko-KR" dirty="0"/>
              <a:t>Experimental results</a:t>
            </a:r>
            <a:endParaRPr kumimoji="1" lang="ko-KR" altLang="en-US" dirty="0"/>
          </a:p>
        </p:txBody>
      </p:sp>
      <p:sp>
        <p:nvSpPr>
          <p:cNvPr id="4" name="슬라이드 번호 개체 틀 3"/>
          <p:cNvSpPr>
            <a:spLocks noGrp="1"/>
          </p:cNvSpPr>
          <p:nvPr>
            <p:ph type="sldNum" sz="quarter" idx="12"/>
          </p:nvPr>
        </p:nvSpPr>
        <p:spPr/>
        <p:txBody>
          <a:bodyPr/>
          <a:lstStyle/>
          <a:p>
            <a:fld id="{4CA1D5AE-3018-49FC-B3E0-A1E0E9567469}" type="slidenum">
              <a:rPr lang="ko-KR" altLang="en-US" smtClean="0"/>
              <a:pPr/>
              <a:t>29</a:t>
            </a:fld>
            <a:endParaRPr lang="ko-KR" altLang="en-US"/>
          </a:p>
        </p:txBody>
      </p:sp>
      <p:pic>
        <p:nvPicPr>
          <p:cNvPr id="5" name="그림 4"/>
          <p:cNvPicPr>
            <a:picLocks noChangeAspect="1"/>
          </p:cNvPicPr>
          <p:nvPr/>
        </p:nvPicPr>
        <p:blipFill>
          <a:blip r:embed="rId2"/>
          <a:stretch>
            <a:fillRect/>
          </a:stretch>
        </p:blipFill>
        <p:spPr>
          <a:xfrm>
            <a:off x="611560" y="1051628"/>
            <a:ext cx="7920880" cy="5473716"/>
          </a:xfrm>
          <a:prstGeom prst="rect">
            <a:avLst/>
          </a:prstGeom>
        </p:spPr>
      </p:pic>
      <p:sp>
        <p:nvSpPr>
          <p:cNvPr id="6" name="직사각형 5"/>
          <p:cNvSpPr/>
          <p:nvPr/>
        </p:nvSpPr>
        <p:spPr>
          <a:xfrm>
            <a:off x="3383360" y="4437112"/>
            <a:ext cx="3996952" cy="28803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ko-KR" altLang="en-US" dirty="0" smtClean="0">
              <a:solidFill>
                <a:schemeClr val="tx1"/>
              </a:solidFill>
            </a:endParaRPr>
          </a:p>
        </p:txBody>
      </p:sp>
      <p:sp>
        <p:nvSpPr>
          <p:cNvPr id="7" name="직사각형 6"/>
          <p:cNvSpPr/>
          <p:nvPr/>
        </p:nvSpPr>
        <p:spPr>
          <a:xfrm>
            <a:off x="3383360" y="4149080"/>
            <a:ext cx="3996952" cy="28803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ko-KR" altLang="en-US" dirty="0" smtClean="0">
              <a:solidFill>
                <a:schemeClr val="tx1"/>
              </a:solidFill>
            </a:endParaRPr>
          </a:p>
        </p:txBody>
      </p:sp>
      <p:sp>
        <p:nvSpPr>
          <p:cNvPr id="8" name="TextBox 7"/>
          <p:cNvSpPr txBox="1"/>
          <p:nvPr/>
        </p:nvSpPr>
        <p:spPr>
          <a:xfrm>
            <a:off x="4860032" y="3111351"/>
            <a:ext cx="3225498" cy="461665"/>
          </a:xfrm>
          <a:prstGeom prst="rect">
            <a:avLst/>
          </a:prstGeom>
          <a:solidFill>
            <a:schemeClr val="bg1"/>
          </a:solidFill>
          <a:ln w="28575">
            <a:solidFill>
              <a:srgbClr val="FF0000"/>
            </a:solidFill>
          </a:ln>
        </p:spPr>
        <p:txBody>
          <a:bodyPr wrap="none" rtlCol="0">
            <a:spAutoFit/>
          </a:bodyPr>
          <a:lstStyle/>
          <a:p>
            <a:r>
              <a:rPr kumimoji="1" lang="en-US" altLang="ko-KR" sz="2400" dirty="0" smtClean="0"/>
              <a:t>8</a:t>
            </a:r>
            <a:r>
              <a:rPr kumimoji="1" lang="ko-KR" altLang="en-US" sz="2400" dirty="0" smtClean="0"/>
              <a:t> </a:t>
            </a:r>
            <a:r>
              <a:rPr kumimoji="1" lang="en-US" altLang="ko-KR" sz="2400" dirty="0" smtClean="0"/>
              <a:t>times faster to train</a:t>
            </a:r>
            <a:endParaRPr kumimoji="1" lang="ko-KR" altLang="en-US" sz="2400" dirty="0" smtClean="0"/>
          </a:p>
        </p:txBody>
      </p:sp>
    </p:spTree>
    <p:extLst>
      <p:ext uri="{BB962C8B-B14F-4D97-AF65-F5344CB8AC3E}">
        <p14:creationId xmlns:p14="http://schemas.microsoft.com/office/powerpoint/2010/main" val="13582640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heckerboard(across)">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checkerboard(across)">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checkerboard(across)">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checkerboard(across)">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lstStyle/>
          <a:p>
            <a:r>
              <a:rPr kumimoji="1" lang="en-US" altLang="ko-KR" dirty="0" smtClean="0"/>
              <a:t>Deeper Network?</a:t>
            </a:r>
            <a:endParaRPr kumimoji="1" lang="ko-KR" altLang="en-US" dirty="0"/>
          </a:p>
        </p:txBody>
      </p:sp>
      <p:sp>
        <p:nvSpPr>
          <p:cNvPr id="4" name="슬라이드 번호 개체 틀 3"/>
          <p:cNvSpPr>
            <a:spLocks noGrp="1"/>
          </p:cNvSpPr>
          <p:nvPr>
            <p:ph type="sldNum" sz="quarter" idx="12"/>
          </p:nvPr>
        </p:nvSpPr>
        <p:spPr/>
        <p:txBody>
          <a:bodyPr/>
          <a:lstStyle/>
          <a:p>
            <a:fld id="{4CA1D5AE-3018-49FC-B3E0-A1E0E9567469}" type="slidenum">
              <a:rPr lang="ko-KR" altLang="en-US" smtClean="0"/>
              <a:pPr/>
              <a:t>3</a:t>
            </a:fld>
            <a:endParaRPr lang="ko-KR" altLang="en-US"/>
          </a:p>
        </p:txBody>
      </p:sp>
      <p:sp>
        <p:nvSpPr>
          <p:cNvPr id="5" name="TextBox 4"/>
          <p:cNvSpPr txBox="1"/>
          <p:nvPr/>
        </p:nvSpPr>
        <p:spPr>
          <a:xfrm>
            <a:off x="446781" y="1375756"/>
            <a:ext cx="4924874" cy="461665"/>
          </a:xfrm>
          <a:prstGeom prst="rect">
            <a:avLst/>
          </a:prstGeom>
          <a:noFill/>
        </p:spPr>
        <p:txBody>
          <a:bodyPr wrap="none" rtlCol="0">
            <a:spAutoFit/>
          </a:bodyPr>
          <a:lstStyle/>
          <a:p>
            <a:r>
              <a:rPr kumimoji="1" lang="en-US" altLang="ko-KR" sz="2400" dirty="0" smtClean="0"/>
              <a:t>Is deeper network always better? </a:t>
            </a:r>
            <a:endParaRPr kumimoji="1" lang="ko-KR" altLang="en-US" sz="2400" dirty="0" smtClean="0"/>
          </a:p>
        </p:txBody>
      </p:sp>
      <p:sp>
        <p:nvSpPr>
          <p:cNvPr id="6" name="TextBox 5"/>
          <p:cNvSpPr txBox="1"/>
          <p:nvPr/>
        </p:nvSpPr>
        <p:spPr>
          <a:xfrm>
            <a:off x="446781" y="2182652"/>
            <a:ext cx="6335709" cy="461665"/>
          </a:xfrm>
          <a:prstGeom prst="rect">
            <a:avLst/>
          </a:prstGeom>
          <a:noFill/>
        </p:spPr>
        <p:txBody>
          <a:bodyPr wrap="none" rtlCol="0">
            <a:spAutoFit/>
          </a:bodyPr>
          <a:lstStyle/>
          <a:p>
            <a:r>
              <a:rPr kumimoji="1" lang="en-US" altLang="ko-KR" sz="2400" dirty="0" smtClean="0"/>
              <a:t>What about vanishing/exploding </a:t>
            </a:r>
            <a:r>
              <a:rPr kumimoji="1" lang="en-US" altLang="ko-KR" sz="2400" dirty="0" smtClean="0"/>
              <a:t>gradients?</a:t>
            </a:r>
            <a:endParaRPr kumimoji="1" lang="ko-KR" altLang="en-US" sz="2400" dirty="0" smtClean="0"/>
          </a:p>
        </p:txBody>
      </p:sp>
      <p:sp>
        <p:nvSpPr>
          <p:cNvPr id="7" name="TextBox 6"/>
          <p:cNvSpPr txBox="1"/>
          <p:nvPr/>
        </p:nvSpPr>
        <p:spPr>
          <a:xfrm>
            <a:off x="759422" y="2994919"/>
            <a:ext cx="8277074" cy="461665"/>
          </a:xfrm>
          <a:prstGeom prst="rect">
            <a:avLst/>
          </a:prstGeom>
          <a:noFill/>
        </p:spPr>
        <p:txBody>
          <a:bodyPr wrap="none" rtlCol="0">
            <a:spAutoFit/>
          </a:bodyPr>
          <a:lstStyle/>
          <a:p>
            <a:r>
              <a:rPr kumimoji="1" lang="en-US" altLang="ko-KR" sz="2400" dirty="0" smtClean="0"/>
              <a:t>Better initialization methods / batch normalization / </a:t>
            </a:r>
            <a:r>
              <a:rPr kumimoji="1" lang="en-US" altLang="ko-KR" sz="2400" dirty="0" err="1" smtClean="0"/>
              <a:t>ReLU</a:t>
            </a:r>
            <a:endParaRPr kumimoji="1" lang="ko-KR" altLang="en-US" sz="2400" dirty="0" smtClean="0"/>
          </a:p>
        </p:txBody>
      </p:sp>
      <p:sp>
        <p:nvSpPr>
          <p:cNvPr id="8" name="TextBox 7"/>
          <p:cNvSpPr txBox="1"/>
          <p:nvPr/>
        </p:nvSpPr>
        <p:spPr>
          <a:xfrm>
            <a:off x="757490" y="5415607"/>
            <a:ext cx="8352479" cy="461665"/>
          </a:xfrm>
          <a:prstGeom prst="rect">
            <a:avLst/>
          </a:prstGeom>
          <a:noFill/>
        </p:spPr>
        <p:txBody>
          <a:bodyPr wrap="none" rtlCol="0">
            <a:spAutoFit/>
          </a:bodyPr>
          <a:lstStyle/>
          <a:p>
            <a:r>
              <a:rPr kumimoji="1" lang="en-US" altLang="ko-KR" sz="2400" dirty="0" smtClean="0">
                <a:solidFill>
                  <a:srgbClr val="0070C0"/>
                </a:solidFill>
              </a:rPr>
              <a:t>Degradation</a:t>
            </a:r>
            <a:r>
              <a:rPr kumimoji="1" lang="en-US" altLang="ko-KR" sz="2400" dirty="0" smtClean="0"/>
              <a:t> problem: more depth but lower performance</a:t>
            </a:r>
            <a:endParaRPr kumimoji="1" lang="ko-KR" altLang="en-US" sz="2400" dirty="0" smtClean="0"/>
          </a:p>
        </p:txBody>
      </p:sp>
      <p:sp>
        <p:nvSpPr>
          <p:cNvPr id="9" name="TextBox 8"/>
          <p:cNvSpPr txBox="1"/>
          <p:nvPr/>
        </p:nvSpPr>
        <p:spPr>
          <a:xfrm>
            <a:off x="757490" y="4608711"/>
            <a:ext cx="1926618" cy="461665"/>
          </a:xfrm>
          <a:prstGeom prst="rect">
            <a:avLst/>
          </a:prstGeom>
          <a:noFill/>
        </p:spPr>
        <p:txBody>
          <a:bodyPr wrap="none" rtlCol="0">
            <a:spAutoFit/>
          </a:bodyPr>
          <a:lstStyle/>
          <a:p>
            <a:r>
              <a:rPr kumimoji="1" lang="en-US" altLang="ko-KR" sz="2400" dirty="0" smtClean="0"/>
              <a:t>Overfitting? </a:t>
            </a:r>
            <a:endParaRPr kumimoji="1" lang="ko-KR" altLang="en-US" sz="2400" dirty="0" smtClean="0"/>
          </a:p>
        </p:txBody>
      </p:sp>
      <p:sp>
        <p:nvSpPr>
          <p:cNvPr id="10" name="TextBox 9"/>
          <p:cNvSpPr txBox="1"/>
          <p:nvPr/>
        </p:nvSpPr>
        <p:spPr>
          <a:xfrm>
            <a:off x="295200" y="3801815"/>
            <a:ext cx="3120278" cy="461665"/>
          </a:xfrm>
          <a:prstGeom prst="rect">
            <a:avLst/>
          </a:prstGeom>
          <a:noFill/>
        </p:spPr>
        <p:txBody>
          <a:bodyPr wrap="none" rtlCol="0">
            <a:spAutoFit/>
          </a:bodyPr>
          <a:lstStyle/>
          <a:p>
            <a:r>
              <a:rPr kumimoji="1" lang="en-US" altLang="ko-KR" sz="2400" dirty="0" smtClean="0"/>
              <a:t>Any other problems?</a:t>
            </a:r>
            <a:endParaRPr kumimoji="1" lang="ko-KR" altLang="en-US" sz="2400" dirty="0" smtClean="0"/>
          </a:p>
        </p:txBody>
      </p:sp>
    </p:spTree>
    <p:extLst>
      <p:ext uri="{BB962C8B-B14F-4D97-AF65-F5344CB8AC3E}">
        <p14:creationId xmlns:p14="http://schemas.microsoft.com/office/powerpoint/2010/main" val="4756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heckerboard(across)">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checkerboard(across)">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checkerboard(across)">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checkerboard(across)">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5" presetClass="entr" presetSubtype="1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checkerboard(across)">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5" presetClass="entr" presetSubtype="10"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checkerboard(across)">
                                      <p:cBhvr>
                                        <p:cTn id="3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9" grpId="0"/>
      <p:bldP spid="10"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lstStyle/>
          <a:p>
            <a:r>
              <a:rPr kumimoji="1" lang="en-US" altLang="ko-KR" dirty="0"/>
              <a:t>Experimental results</a:t>
            </a:r>
            <a:endParaRPr kumimoji="1" lang="ko-KR" altLang="en-US" dirty="0"/>
          </a:p>
        </p:txBody>
      </p:sp>
      <p:sp>
        <p:nvSpPr>
          <p:cNvPr id="4" name="슬라이드 번호 개체 틀 3"/>
          <p:cNvSpPr>
            <a:spLocks noGrp="1"/>
          </p:cNvSpPr>
          <p:nvPr>
            <p:ph type="sldNum" sz="quarter" idx="12"/>
          </p:nvPr>
        </p:nvSpPr>
        <p:spPr/>
        <p:txBody>
          <a:bodyPr/>
          <a:lstStyle/>
          <a:p>
            <a:fld id="{4CA1D5AE-3018-49FC-B3E0-A1E0E9567469}" type="slidenum">
              <a:rPr lang="ko-KR" altLang="en-US" smtClean="0"/>
              <a:pPr/>
              <a:t>30</a:t>
            </a:fld>
            <a:endParaRPr lang="ko-KR" altLang="en-US"/>
          </a:p>
        </p:txBody>
      </p:sp>
      <p:pic>
        <p:nvPicPr>
          <p:cNvPr id="5" name="그림 4"/>
          <p:cNvPicPr>
            <a:picLocks noChangeAspect="1"/>
          </p:cNvPicPr>
          <p:nvPr/>
        </p:nvPicPr>
        <p:blipFill>
          <a:blip r:embed="rId2"/>
          <a:stretch>
            <a:fillRect/>
          </a:stretch>
        </p:blipFill>
        <p:spPr>
          <a:xfrm>
            <a:off x="611560" y="1051628"/>
            <a:ext cx="7920880" cy="5473716"/>
          </a:xfrm>
          <a:prstGeom prst="rect">
            <a:avLst/>
          </a:prstGeom>
        </p:spPr>
      </p:pic>
      <p:sp>
        <p:nvSpPr>
          <p:cNvPr id="6" name="직사각형 5"/>
          <p:cNvSpPr/>
          <p:nvPr/>
        </p:nvSpPr>
        <p:spPr>
          <a:xfrm>
            <a:off x="3383360" y="4437112"/>
            <a:ext cx="3996952" cy="28803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ko-KR" altLang="en-US" dirty="0" smtClean="0">
              <a:solidFill>
                <a:schemeClr val="tx1"/>
              </a:solidFill>
            </a:endParaRPr>
          </a:p>
        </p:txBody>
      </p:sp>
      <p:sp>
        <p:nvSpPr>
          <p:cNvPr id="9" name="직사각형 8"/>
          <p:cNvSpPr/>
          <p:nvPr/>
        </p:nvSpPr>
        <p:spPr>
          <a:xfrm>
            <a:off x="3383360" y="4941168"/>
            <a:ext cx="3996952" cy="28803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ko-KR" altLang="en-US" dirty="0" smtClean="0">
              <a:solidFill>
                <a:schemeClr val="tx1"/>
              </a:solidFill>
            </a:endParaRPr>
          </a:p>
        </p:txBody>
      </p:sp>
    </p:spTree>
    <p:extLst>
      <p:ext uri="{BB962C8B-B14F-4D97-AF65-F5344CB8AC3E}">
        <p14:creationId xmlns:p14="http://schemas.microsoft.com/office/powerpoint/2010/main" val="656209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heckerboard(across)">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checkerboard(across)">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lstStyle/>
          <a:p>
            <a:r>
              <a:rPr kumimoji="1" lang="en-US" altLang="ko-KR" dirty="0" smtClean="0"/>
              <a:t>Summary</a:t>
            </a:r>
            <a:endParaRPr kumimoji="1" lang="ko-KR" altLang="en-US" dirty="0"/>
          </a:p>
        </p:txBody>
      </p:sp>
      <p:sp>
        <p:nvSpPr>
          <p:cNvPr id="4" name="슬라이드 번호 개체 틀 3"/>
          <p:cNvSpPr>
            <a:spLocks noGrp="1"/>
          </p:cNvSpPr>
          <p:nvPr>
            <p:ph type="sldNum" sz="quarter" idx="12"/>
          </p:nvPr>
        </p:nvSpPr>
        <p:spPr/>
        <p:txBody>
          <a:bodyPr/>
          <a:lstStyle/>
          <a:p>
            <a:fld id="{4CA1D5AE-3018-49FC-B3E0-A1E0E9567469}" type="slidenum">
              <a:rPr lang="ko-KR" altLang="en-US" smtClean="0"/>
              <a:pPr/>
              <a:t>31</a:t>
            </a:fld>
            <a:endParaRPr lang="ko-KR" altLang="en-US"/>
          </a:p>
        </p:txBody>
      </p:sp>
      <p:sp>
        <p:nvSpPr>
          <p:cNvPr id="5" name="TextBox 4"/>
          <p:cNvSpPr txBox="1"/>
          <p:nvPr/>
        </p:nvSpPr>
        <p:spPr>
          <a:xfrm>
            <a:off x="395536" y="1517883"/>
            <a:ext cx="8474864" cy="830997"/>
          </a:xfrm>
          <a:prstGeom prst="rect">
            <a:avLst/>
          </a:prstGeom>
          <a:noFill/>
        </p:spPr>
        <p:txBody>
          <a:bodyPr wrap="square" rtlCol="0">
            <a:spAutoFit/>
          </a:bodyPr>
          <a:lstStyle/>
          <a:p>
            <a:r>
              <a:rPr kumimoji="1" lang="en-US" altLang="ko-KR" sz="2400" dirty="0" smtClean="0"/>
              <a:t>Widening </a:t>
            </a:r>
            <a:r>
              <a:rPr kumimoji="1" lang="en-US" altLang="ko-KR" sz="2400" dirty="0"/>
              <a:t>consistently improves performance across residual networks of different </a:t>
            </a:r>
            <a:r>
              <a:rPr kumimoji="1" lang="en-US" altLang="ko-KR" sz="2400" dirty="0" smtClean="0"/>
              <a:t>depth</a:t>
            </a:r>
            <a:endParaRPr kumimoji="1" lang="ko-KR" altLang="en-US" sz="2400" dirty="0" smtClean="0"/>
          </a:p>
        </p:txBody>
      </p:sp>
      <p:sp>
        <p:nvSpPr>
          <p:cNvPr id="6" name="TextBox 5"/>
          <p:cNvSpPr txBox="1"/>
          <p:nvPr/>
        </p:nvSpPr>
        <p:spPr>
          <a:xfrm>
            <a:off x="395536" y="2708920"/>
            <a:ext cx="8474863" cy="1200329"/>
          </a:xfrm>
          <a:prstGeom prst="rect">
            <a:avLst/>
          </a:prstGeom>
          <a:noFill/>
        </p:spPr>
        <p:txBody>
          <a:bodyPr wrap="square" rtlCol="0">
            <a:spAutoFit/>
          </a:bodyPr>
          <a:lstStyle/>
          <a:p>
            <a:r>
              <a:rPr kumimoji="1" lang="en-US" altLang="ko-KR" sz="2400" dirty="0" smtClean="0"/>
              <a:t>Increasing </a:t>
            </a:r>
            <a:r>
              <a:rPr kumimoji="1" lang="en-US" altLang="ko-KR" sz="2400" dirty="0"/>
              <a:t>both depth and width helps until the number of parameters becomes too high and stronger regularization is </a:t>
            </a:r>
            <a:r>
              <a:rPr kumimoji="1" lang="en-US" altLang="ko-KR" sz="2400" dirty="0" smtClean="0"/>
              <a:t>needed</a:t>
            </a:r>
            <a:endParaRPr kumimoji="1" lang="ko-KR" altLang="en-US" sz="2400" dirty="0" smtClean="0"/>
          </a:p>
        </p:txBody>
      </p:sp>
      <p:sp>
        <p:nvSpPr>
          <p:cNvPr id="7" name="TextBox 6"/>
          <p:cNvSpPr txBox="1"/>
          <p:nvPr/>
        </p:nvSpPr>
        <p:spPr>
          <a:xfrm>
            <a:off x="395535" y="4269289"/>
            <a:ext cx="8474863" cy="1569660"/>
          </a:xfrm>
          <a:prstGeom prst="rect">
            <a:avLst/>
          </a:prstGeom>
          <a:noFill/>
        </p:spPr>
        <p:txBody>
          <a:bodyPr wrap="square" rtlCol="0">
            <a:spAutoFit/>
          </a:bodyPr>
          <a:lstStyle/>
          <a:p>
            <a:r>
              <a:rPr kumimoji="1" lang="en-US" altLang="ko-KR" sz="2400" dirty="0" smtClean="0"/>
              <a:t>Wide </a:t>
            </a:r>
            <a:r>
              <a:rPr kumimoji="1" lang="en-US" altLang="ko-KR" sz="2400" dirty="0"/>
              <a:t>networks can successfully learn with a 2 or more times larger number of parameters than thin ones, which would </a:t>
            </a:r>
            <a:r>
              <a:rPr kumimoji="1" lang="en-US" altLang="ko-KR" sz="2400" dirty="0" smtClean="0"/>
              <a:t>re-quire </a:t>
            </a:r>
            <a:r>
              <a:rPr kumimoji="1" lang="en-US" altLang="ko-KR" sz="2400" dirty="0"/>
              <a:t>doubling the depth of thin networks, making them infeasibly expensive to train.</a:t>
            </a:r>
            <a:endParaRPr kumimoji="1" lang="ko-KR" altLang="en-US" sz="2400" dirty="0" smtClean="0"/>
          </a:p>
        </p:txBody>
      </p:sp>
    </p:spTree>
    <p:extLst>
      <p:ext uri="{BB962C8B-B14F-4D97-AF65-F5344CB8AC3E}">
        <p14:creationId xmlns:p14="http://schemas.microsoft.com/office/powerpoint/2010/main" val="1661390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heckerboard(across)">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checkerboard(across)">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checkerboard(across)">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lstStyle/>
          <a:p>
            <a:r>
              <a:rPr kumimoji="1" lang="en-US" altLang="ko-KR" dirty="0" smtClean="0"/>
              <a:t>Degeneration </a:t>
            </a:r>
            <a:r>
              <a:rPr kumimoji="1" lang="en-US" altLang="ko-KR" dirty="0" smtClean="0"/>
              <a:t>problem</a:t>
            </a:r>
            <a:endParaRPr kumimoji="1" lang="ko-KR" altLang="en-US" dirty="0"/>
          </a:p>
        </p:txBody>
      </p:sp>
      <p:sp>
        <p:nvSpPr>
          <p:cNvPr id="4" name="슬라이드 번호 개체 틀 3"/>
          <p:cNvSpPr>
            <a:spLocks noGrp="1"/>
          </p:cNvSpPr>
          <p:nvPr>
            <p:ph type="sldNum" sz="quarter" idx="12"/>
          </p:nvPr>
        </p:nvSpPr>
        <p:spPr/>
        <p:txBody>
          <a:bodyPr/>
          <a:lstStyle/>
          <a:p>
            <a:fld id="{4CA1D5AE-3018-49FC-B3E0-A1E0E9567469}" type="slidenum">
              <a:rPr lang="ko-KR" altLang="en-US" smtClean="0"/>
              <a:pPr/>
              <a:t>4</a:t>
            </a:fld>
            <a:endParaRPr lang="ko-KR" altLang="en-US"/>
          </a:p>
        </p:txBody>
      </p:sp>
      <p:pic>
        <p:nvPicPr>
          <p:cNvPr id="5" name="그림 4"/>
          <p:cNvPicPr>
            <a:picLocks noChangeAspect="1"/>
          </p:cNvPicPr>
          <p:nvPr/>
        </p:nvPicPr>
        <p:blipFill>
          <a:blip r:embed="rId2"/>
          <a:stretch>
            <a:fillRect/>
          </a:stretch>
        </p:blipFill>
        <p:spPr>
          <a:xfrm>
            <a:off x="1662189" y="1556792"/>
            <a:ext cx="5819622" cy="2018906"/>
          </a:xfrm>
          <a:prstGeom prst="rect">
            <a:avLst/>
          </a:prstGeom>
        </p:spPr>
      </p:pic>
      <p:sp>
        <p:nvSpPr>
          <p:cNvPr id="6" name="TextBox 5"/>
          <p:cNvSpPr txBox="1"/>
          <p:nvPr/>
        </p:nvSpPr>
        <p:spPr>
          <a:xfrm>
            <a:off x="295200" y="1122514"/>
            <a:ext cx="2756780" cy="461665"/>
          </a:xfrm>
          <a:prstGeom prst="rect">
            <a:avLst/>
          </a:prstGeom>
          <a:noFill/>
        </p:spPr>
        <p:txBody>
          <a:bodyPr wrap="none" rtlCol="0">
            <a:spAutoFit/>
          </a:bodyPr>
          <a:lstStyle/>
          <a:p>
            <a:r>
              <a:rPr kumimoji="1" lang="en-US" altLang="ko-KR" sz="2400" dirty="0" err="1" smtClean="0"/>
              <a:t>CiFAR</a:t>
            </a:r>
            <a:r>
              <a:rPr kumimoji="1" lang="en-US" altLang="ko-KR" sz="2400" dirty="0" smtClean="0"/>
              <a:t> 100 Dataset</a:t>
            </a:r>
            <a:endParaRPr kumimoji="1" lang="ko-KR" altLang="en-US" sz="2400" dirty="0" smtClean="0"/>
          </a:p>
        </p:txBody>
      </p:sp>
      <p:sp>
        <p:nvSpPr>
          <p:cNvPr id="7" name="TextBox 6"/>
          <p:cNvSpPr txBox="1"/>
          <p:nvPr/>
        </p:nvSpPr>
        <p:spPr>
          <a:xfrm>
            <a:off x="295200" y="3799222"/>
            <a:ext cx="1556836" cy="461665"/>
          </a:xfrm>
          <a:prstGeom prst="rect">
            <a:avLst/>
          </a:prstGeom>
          <a:noFill/>
        </p:spPr>
        <p:txBody>
          <a:bodyPr wrap="none" rtlCol="0">
            <a:spAutoFit/>
          </a:bodyPr>
          <a:lstStyle/>
          <a:p>
            <a:r>
              <a:rPr kumimoji="1" lang="en-US" altLang="ko-KR" sz="2400" dirty="0" smtClean="0"/>
              <a:t>ImageNet</a:t>
            </a:r>
            <a:endParaRPr kumimoji="1" lang="ko-KR" altLang="en-US" sz="2400" dirty="0" smtClean="0"/>
          </a:p>
        </p:txBody>
      </p:sp>
      <p:pic>
        <p:nvPicPr>
          <p:cNvPr id="8" name="그림 7"/>
          <p:cNvPicPr>
            <a:picLocks noChangeAspect="1"/>
          </p:cNvPicPr>
          <p:nvPr/>
        </p:nvPicPr>
        <p:blipFill>
          <a:blip r:embed="rId3"/>
          <a:stretch>
            <a:fillRect/>
          </a:stretch>
        </p:blipFill>
        <p:spPr>
          <a:xfrm>
            <a:off x="3162733" y="4307073"/>
            <a:ext cx="2818533" cy="1930239"/>
          </a:xfrm>
          <a:prstGeom prst="rect">
            <a:avLst/>
          </a:prstGeom>
        </p:spPr>
      </p:pic>
    </p:spTree>
    <p:extLst>
      <p:ext uri="{BB962C8B-B14F-4D97-AF65-F5344CB8AC3E}">
        <p14:creationId xmlns:p14="http://schemas.microsoft.com/office/powerpoint/2010/main" val="101022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dissolv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dissolve">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lstStyle/>
          <a:p>
            <a:r>
              <a:rPr kumimoji="1" lang="en-US" altLang="ko-KR" dirty="0" smtClean="0"/>
              <a:t>Residual </a:t>
            </a:r>
            <a:r>
              <a:rPr kumimoji="1" lang="en-US" altLang="ko-KR" dirty="0" smtClean="0"/>
              <a:t>learning building block</a:t>
            </a:r>
            <a:endParaRPr kumimoji="1" lang="ko-KR" altLang="en-US" dirty="0"/>
          </a:p>
        </p:txBody>
      </p:sp>
      <p:sp>
        <p:nvSpPr>
          <p:cNvPr id="4" name="슬라이드 번호 개체 틀 3"/>
          <p:cNvSpPr>
            <a:spLocks noGrp="1"/>
          </p:cNvSpPr>
          <p:nvPr>
            <p:ph type="sldNum" sz="quarter" idx="12"/>
          </p:nvPr>
        </p:nvSpPr>
        <p:spPr/>
        <p:txBody>
          <a:bodyPr/>
          <a:lstStyle/>
          <a:p>
            <a:fld id="{4CA1D5AE-3018-49FC-B3E0-A1E0E9567469}" type="slidenum">
              <a:rPr lang="ko-KR" altLang="en-US" smtClean="0"/>
              <a:pPr/>
              <a:t>5</a:t>
            </a:fld>
            <a:endParaRPr lang="ko-KR" altLang="en-US"/>
          </a:p>
        </p:txBody>
      </p:sp>
      <p:pic>
        <p:nvPicPr>
          <p:cNvPr id="5" name="그림 4"/>
          <p:cNvPicPr>
            <a:picLocks noChangeAspect="1"/>
          </p:cNvPicPr>
          <p:nvPr/>
        </p:nvPicPr>
        <p:blipFill>
          <a:blip r:embed="rId2"/>
          <a:stretch>
            <a:fillRect/>
          </a:stretch>
        </p:blipFill>
        <p:spPr>
          <a:xfrm>
            <a:off x="1813644" y="1897484"/>
            <a:ext cx="5854700" cy="3187700"/>
          </a:xfrm>
          <a:prstGeom prst="rect">
            <a:avLst/>
          </a:prstGeom>
        </p:spPr>
      </p:pic>
    </p:spTree>
    <p:extLst>
      <p:ext uri="{BB962C8B-B14F-4D97-AF65-F5344CB8AC3E}">
        <p14:creationId xmlns:p14="http://schemas.microsoft.com/office/powerpoint/2010/main" val="36435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heckerboard(across)">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lstStyle/>
          <a:p>
            <a:r>
              <a:rPr kumimoji="1" lang="en-US" altLang="ko-KR" dirty="0"/>
              <a:t>Residual learning building block</a:t>
            </a:r>
            <a:endParaRPr kumimoji="1" lang="ko-KR" altLang="en-US" dirty="0"/>
          </a:p>
        </p:txBody>
      </p:sp>
      <p:sp>
        <p:nvSpPr>
          <p:cNvPr id="4" name="슬라이드 번호 개체 틀 3"/>
          <p:cNvSpPr>
            <a:spLocks noGrp="1"/>
          </p:cNvSpPr>
          <p:nvPr>
            <p:ph type="sldNum" sz="quarter" idx="12"/>
          </p:nvPr>
        </p:nvSpPr>
        <p:spPr/>
        <p:txBody>
          <a:bodyPr/>
          <a:lstStyle/>
          <a:p>
            <a:fld id="{4CA1D5AE-3018-49FC-B3E0-A1E0E9567469}" type="slidenum">
              <a:rPr lang="ko-KR" altLang="en-US" smtClean="0"/>
              <a:pPr/>
              <a:t>6</a:t>
            </a:fld>
            <a:endParaRPr lang="ko-KR" altLang="en-US"/>
          </a:p>
        </p:txBody>
      </p:sp>
      <p:pic>
        <p:nvPicPr>
          <p:cNvPr id="5" name="그림 4"/>
          <p:cNvPicPr>
            <a:picLocks noChangeAspect="1"/>
          </p:cNvPicPr>
          <p:nvPr/>
        </p:nvPicPr>
        <p:blipFill>
          <a:blip r:embed="rId2"/>
          <a:stretch>
            <a:fillRect/>
          </a:stretch>
        </p:blipFill>
        <p:spPr>
          <a:xfrm>
            <a:off x="611560" y="1124744"/>
            <a:ext cx="5464689" cy="2713820"/>
          </a:xfrm>
          <a:prstGeom prst="rect">
            <a:avLst/>
          </a:prstGeom>
        </p:spPr>
      </p:pic>
      <p:pic>
        <p:nvPicPr>
          <p:cNvPr id="6" name="그림 5"/>
          <p:cNvPicPr>
            <a:picLocks noChangeAspect="1"/>
          </p:cNvPicPr>
          <p:nvPr/>
        </p:nvPicPr>
        <p:blipFill>
          <a:blip r:embed="rId3"/>
          <a:stretch>
            <a:fillRect/>
          </a:stretch>
        </p:blipFill>
        <p:spPr>
          <a:xfrm>
            <a:off x="611561" y="4078478"/>
            <a:ext cx="5983371" cy="2195138"/>
          </a:xfrm>
          <a:prstGeom prst="rect">
            <a:avLst/>
          </a:prstGeom>
        </p:spPr>
      </p:pic>
      <p:sp>
        <p:nvSpPr>
          <p:cNvPr id="7" name="직사각형 6"/>
          <p:cNvSpPr/>
          <p:nvPr/>
        </p:nvSpPr>
        <p:spPr>
          <a:xfrm>
            <a:off x="6682313" y="6019385"/>
            <a:ext cx="1922136" cy="504056"/>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ko-KR">
                <a:solidFill>
                  <a:schemeClr val="tx1"/>
                </a:solidFill>
              </a:rPr>
              <a:t>x</a:t>
            </a:r>
            <a:endParaRPr kumimoji="1" lang="ko-KR" altLang="en-US" dirty="0" smtClean="0">
              <a:solidFill>
                <a:schemeClr val="tx1"/>
              </a:solidFill>
            </a:endParaRPr>
          </a:p>
        </p:txBody>
      </p:sp>
      <p:sp>
        <p:nvSpPr>
          <p:cNvPr id="8" name="직사각형 7"/>
          <p:cNvSpPr/>
          <p:nvPr/>
        </p:nvSpPr>
        <p:spPr>
          <a:xfrm>
            <a:off x="6682313" y="4940671"/>
            <a:ext cx="1922136" cy="504056"/>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ko-KR" dirty="0" smtClean="0">
                <a:solidFill>
                  <a:schemeClr val="tx1"/>
                </a:solidFill>
              </a:rPr>
              <a:t>y</a:t>
            </a:r>
            <a:endParaRPr kumimoji="1" lang="ko-KR" altLang="en-US" dirty="0" smtClean="0">
              <a:solidFill>
                <a:schemeClr val="tx1"/>
              </a:solidFill>
            </a:endParaRPr>
          </a:p>
        </p:txBody>
      </p:sp>
      <p:cxnSp>
        <p:nvCxnSpPr>
          <p:cNvPr id="9" name="직선 화살표 연결선 8"/>
          <p:cNvCxnSpPr>
            <a:stCxn id="10" idx="0"/>
            <a:endCxn id="11" idx="2"/>
          </p:cNvCxnSpPr>
          <p:nvPr/>
        </p:nvCxnSpPr>
        <p:spPr>
          <a:xfrm flipV="1">
            <a:off x="7643381" y="5444727"/>
            <a:ext cx="0" cy="57465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7643381" y="5547390"/>
            <a:ext cx="942887" cy="369332"/>
          </a:xfrm>
          <a:prstGeom prst="rect">
            <a:avLst/>
          </a:prstGeom>
          <a:noFill/>
        </p:spPr>
        <p:txBody>
          <a:bodyPr wrap="none" rtlCol="0">
            <a:spAutoFit/>
          </a:bodyPr>
          <a:lstStyle/>
          <a:p>
            <a:r>
              <a:rPr kumimoji="1" lang="en-US" altLang="ko-KR" dirty="0" smtClean="0"/>
              <a:t>conv2d</a:t>
            </a:r>
            <a:endParaRPr kumimoji="1" lang="ko-KR" altLang="en-US" dirty="0" smtClean="0"/>
          </a:p>
        </p:txBody>
      </p:sp>
      <p:sp>
        <p:nvSpPr>
          <p:cNvPr id="11" name="직사각형 10"/>
          <p:cNvSpPr/>
          <p:nvPr/>
        </p:nvSpPr>
        <p:spPr>
          <a:xfrm>
            <a:off x="6682313" y="3861957"/>
            <a:ext cx="1922136" cy="504056"/>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ko-KR" dirty="0" smtClean="0">
                <a:solidFill>
                  <a:schemeClr val="tx1"/>
                </a:solidFill>
              </a:rPr>
              <a:t>y</a:t>
            </a:r>
            <a:endParaRPr kumimoji="1" lang="ko-KR" altLang="en-US" dirty="0" smtClean="0">
              <a:solidFill>
                <a:schemeClr val="tx1"/>
              </a:solidFill>
            </a:endParaRPr>
          </a:p>
        </p:txBody>
      </p:sp>
      <p:sp>
        <p:nvSpPr>
          <p:cNvPr id="12" name="TextBox 11"/>
          <p:cNvSpPr txBox="1"/>
          <p:nvPr/>
        </p:nvSpPr>
        <p:spPr>
          <a:xfrm>
            <a:off x="7625200" y="4468676"/>
            <a:ext cx="711285" cy="369332"/>
          </a:xfrm>
          <a:prstGeom prst="rect">
            <a:avLst/>
          </a:prstGeom>
          <a:noFill/>
        </p:spPr>
        <p:txBody>
          <a:bodyPr wrap="none" rtlCol="0">
            <a:spAutoFit/>
          </a:bodyPr>
          <a:lstStyle/>
          <a:p>
            <a:r>
              <a:rPr kumimoji="1" lang="en-US" altLang="ko-KR" dirty="0" err="1" smtClean="0"/>
              <a:t>ReLU</a:t>
            </a:r>
            <a:endParaRPr kumimoji="1" lang="ko-KR" altLang="en-US" dirty="0" smtClean="0"/>
          </a:p>
        </p:txBody>
      </p:sp>
      <p:cxnSp>
        <p:nvCxnSpPr>
          <p:cNvPr id="13" name="직선 화살표 연결선 12"/>
          <p:cNvCxnSpPr>
            <a:stCxn id="11" idx="0"/>
            <a:endCxn id="16" idx="2"/>
          </p:cNvCxnSpPr>
          <p:nvPr/>
        </p:nvCxnSpPr>
        <p:spPr>
          <a:xfrm flipV="1">
            <a:off x="7643381" y="4366013"/>
            <a:ext cx="0" cy="57465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직사각형 13"/>
          <p:cNvSpPr/>
          <p:nvPr/>
        </p:nvSpPr>
        <p:spPr>
          <a:xfrm>
            <a:off x="6682313" y="2781534"/>
            <a:ext cx="1922136" cy="504056"/>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ko-KR" dirty="0" smtClean="0">
                <a:solidFill>
                  <a:schemeClr val="tx1"/>
                </a:solidFill>
              </a:rPr>
              <a:t>y</a:t>
            </a:r>
            <a:endParaRPr kumimoji="1" lang="ko-KR" altLang="en-US" dirty="0" smtClean="0">
              <a:solidFill>
                <a:schemeClr val="tx1"/>
              </a:solidFill>
            </a:endParaRPr>
          </a:p>
        </p:txBody>
      </p:sp>
      <p:cxnSp>
        <p:nvCxnSpPr>
          <p:cNvPr id="15" name="직선 화살표 연결선 14"/>
          <p:cNvCxnSpPr>
            <a:stCxn id="16" idx="0"/>
          </p:cNvCxnSpPr>
          <p:nvPr/>
        </p:nvCxnSpPr>
        <p:spPr>
          <a:xfrm flipV="1">
            <a:off x="7643381" y="3285590"/>
            <a:ext cx="0" cy="57636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7625200" y="3401887"/>
            <a:ext cx="942887" cy="369332"/>
          </a:xfrm>
          <a:prstGeom prst="rect">
            <a:avLst/>
          </a:prstGeom>
          <a:noFill/>
        </p:spPr>
        <p:txBody>
          <a:bodyPr wrap="none" rtlCol="0">
            <a:spAutoFit/>
          </a:bodyPr>
          <a:lstStyle/>
          <a:p>
            <a:r>
              <a:rPr kumimoji="1" lang="en-US" altLang="ko-KR" dirty="0" smtClean="0"/>
              <a:t>conv2d</a:t>
            </a:r>
            <a:endParaRPr kumimoji="1" lang="ko-KR" altLang="en-US" dirty="0" smtClean="0"/>
          </a:p>
        </p:txBody>
      </p:sp>
      <p:sp>
        <p:nvSpPr>
          <p:cNvPr id="17" name="타원 16"/>
          <p:cNvSpPr/>
          <p:nvPr/>
        </p:nvSpPr>
        <p:spPr>
          <a:xfrm>
            <a:off x="7391353" y="1953139"/>
            <a:ext cx="504056" cy="504056"/>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ko-KR" dirty="0" smtClean="0">
                <a:solidFill>
                  <a:schemeClr val="tx1"/>
                </a:solidFill>
              </a:rPr>
              <a:t>+</a:t>
            </a:r>
            <a:endParaRPr kumimoji="1" lang="ko-KR" altLang="en-US" dirty="0" smtClean="0">
              <a:solidFill>
                <a:schemeClr val="tx1"/>
              </a:solidFill>
            </a:endParaRPr>
          </a:p>
        </p:txBody>
      </p:sp>
      <p:cxnSp>
        <p:nvCxnSpPr>
          <p:cNvPr id="18" name="직선 화살표 연결선 17"/>
          <p:cNvCxnSpPr/>
          <p:nvPr/>
        </p:nvCxnSpPr>
        <p:spPr>
          <a:xfrm flipV="1">
            <a:off x="7643381" y="2457195"/>
            <a:ext cx="0" cy="32433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꺾인 연결선[E] 18"/>
          <p:cNvCxnSpPr>
            <a:stCxn id="10" idx="3"/>
          </p:cNvCxnSpPr>
          <p:nvPr/>
        </p:nvCxnSpPr>
        <p:spPr>
          <a:xfrm flipH="1" flipV="1">
            <a:off x="7895409" y="2205167"/>
            <a:ext cx="709040" cy="4066246"/>
          </a:xfrm>
          <a:prstGeom prst="bentConnector3">
            <a:avLst>
              <a:gd name="adj1" fmla="val -3224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직사각형 19"/>
          <p:cNvSpPr/>
          <p:nvPr/>
        </p:nvSpPr>
        <p:spPr>
          <a:xfrm>
            <a:off x="6682313" y="1124744"/>
            <a:ext cx="1922136" cy="504056"/>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ko-KR" dirty="0" smtClean="0">
                <a:solidFill>
                  <a:schemeClr val="tx1"/>
                </a:solidFill>
              </a:rPr>
              <a:t>y</a:t>
            </a:r>
            <a:endParaRPr kumimoji="1" lang="ko-KR" altLang="en-US" dirty="0" smtClean="0">
              <a:solidFill>
                <a:schemeClr val="tx1"/>
              </a:solidFill>
            </a:endParaRPr>
          </a:p>
        </p:txBody>
      </p:sp>
      <p:cxnSp>
        <p:nvCxnSpPr>
          <p:cNvPr id="21" name="직선 화살표 연결선 20"/>
          <p:cNvCxnSpPr/>
          <p:nvPr/>
        </p:nvCxnSpPr>
        <p:spPr>
          <a:xfrm flipV="1">
            <a:off x="7643381" y="1628800"/>
            <a:ext cx="0" cy="32433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7665780" y="1583807"/>
            <a:ext cx="711285" cy="369332"/>
          </a:xfrm>
          <a:prstGeom prst="rect">
            <a:avLst/>
          </a:prstGeom>
          <a:noFill/>
        </p:spPr>
        <p:txBody>
          <a:bodyPr wrap="none" rtlCol="0">
            <a:spAutoFit/>
          </a:bodyPr>
          <a:lstStyle/>
          <a:p>
            <a:r>
              <a:rPr kumimoji="1" lang="en-US" altLang="ko-KR" dirty="0" err="1" smtClean="0"/>
              <a:t>ReLU</a:t>
            </a:r>
            <a:endParaRPr kumimoji="1" lang="ko-KR" altLang="en-US" dirty="0" smtClean="0"/>
          </a:p>
        </p:txBody>
      </p:sp>
    </p:spTree>
    <p:extLst>
      <p:ext uri="{BB962C8B-B14F-4D97-AF65-F5344CB8AC3E}">
        <p14:creationId xmlns:p14="http://schemas.microsoft.com/office/powerpoint/2010/main" val="1328384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dissolv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dissolv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dissolve">
                                      <p:cBhvr>
                                        <p:cTn id="22" dur="500"/>
                                        <p:tgtEl>
                                          <p:spTgt spid="9"/>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dissolve">
                                      <p:cBhvr>
                                        <p:cTn id="25" dur="500"/>
                                        <p:tgtEl>
                                          <p:spTgt spid="10"/>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grpId="0" nodeType="click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dissolve">
                                      <p:cBhvr>
                                        <p:cTn id="30" dur="500"/>
                                        <p:tgtEl>
                                          <p:spTgt spid="8"/>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nodeType="click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dissolve">
                                      <p:cBhvr>
                                        <p:cTn id="35" dur="500"/>
                                        <p:tgtEl>
                                          <p:spTgt spid="13"/>
                                        </p:tgtEl>
                                      </p:cBhvr>
                                    </p:animEffect>
                                  </p:childTnLst>
                                </p:cTn>
                              </p:par>
                              <p:par>
                                <p:cTn id="36" presetID="9" presetClass="entr" presetSubtype="0" fill="hold" grpId="0" nodeType="with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dissolve">
                                      <p:cBhvr>
                                        <p:cTn id="38" dur="500"/>
                                        <p:tgtEl>
                                          <p:spTgt spid="12"/>
                                        </p:tgtEl>
                                      </p:cBhvr>
                                    </p:animEffect>
                                  </p:childTnLst>
                                </p:cTn>
                              </p:par>
                            </p:childTnLst>
                          </p:cTn>
                        </p:par>
                      </p:childTnLst>
                    </p:cTn>
                  </p:par>
                  <p:par>
                    <p:cTn id="39" fill="hold">
                      <p:stCondLst>
                        <p:cond delay="indefinite"/>
                      </p:stCondLst>
                      <p:childTnLst>
                        <p:par>
                          <p:cTn id="40" fill="hold">
                            <p:stCondLst>
                              <p:cond delay="0"/>
                            </p:stCondLst>
                            <p:childTnLst>
                              <p:par>
                                <p:cTn id="41" presetID="9" presetClass="entr" presetSubtype="0" fill="hold" grpId="0" nodeType="clickEffect">
                                  <p:stCondLst>
                                    <p:cond delay="0"/>
                                  </p:stCondLst>
                                  <p:childTnLst>
                                    <p:set>
                                      <p:cBhvr>
                                        <p:cTn id="42" dur="1" fill="hold">
                                          <p:stCondLst>
                                            <p:cond delay="0"/>
                                          </p:stCondLst>
                                        </p:cTn>
                                        <p:tgtEl>
                                          <p:spTgt spid="11"/>
                                        </p:tgtEl>
                                        <p:attrNameLst>
                                          <p:attrName>style.visibility</p:attrName>
                                        </p:attrNameLst>
                                      </p:cBhvr>
                                      <p:to>
                                        <p:strVal val="visible"/>
                                      </p:to>
                                    </p:set>
                                    <p:animEffect transition="in" filter="dissolve">
                                      <p:cBhvr>
                                        <p:cTn id="43" dur="500"/>
                                        <p:tgtEl>
                                          <p:spTgt spid="11"/>
                                        </p:tgtEl>
                                      </p:cBhvr>
                                    </p:animEffect>
                                  </p:childTnLst>
                                </p:cTn>
                              </p:par>
                            </p:childTnLst>
                          </p:cTn>
                        </p:par>
                      </p:childTnLst>
                    </p:cTn>
                  </p:par>
                  <p:par>
                    <p:cTn id="44" fill="hold">
                      <p:stCondLst>
                        <p:cond delay="indefinite"/>
                      </p:stCondLst>
                      <p:childTnLst>
                        <p:par>
                          <p:cTn id="45" fill="hold">
                            <p:stCondLst>
                              <p:cond delay="0"/>
                            </p:stCondLst>
                            <p:childTnLst>
                              <p:par>
                                <p:cTn id="46" presetID="9" presetClass="entr" presetSubtype="0" fill="hold" nodeType="clickEffect">
                                  <p:stCondLst>
                                    <p:cond delay="0"/>
                                  </p:stCondLst>
                                  <p:childTnLst>
                                    <p:set>
                                      <p:cBhvr>
                                        <p:cTn id="47" dur="1" fill="hold">
                                          <p:stCondLst>
                                            <p:cond delay="0"/>
                                          </p:stCondLst>
                                        </p:cTn>
                                        <p:tgtEl>
                                          <p:spTgt spid="15"/>
                                        </p:tgtEl>
                                        <p:attrNameLst>
                                          <p:attrName>style.visibility</p:attrName>
                                        </p:attrNameLst>
                                      </p:cBhvr>
                                      <p:to>
                                        <p:strVal val="visible"/>
                                      </p:to>
                                    </p:set>
                                    <p:animEffect transition="in" filter="dissolve">
                                      <p:cBhvr>
                                        <p:cTn id="48" dur="500"/>
                                        <p:tgtEl>
                                          <p:spTgt spid="15"/>
                                        </p:tgtEl>
                                      </p:cBhvr>
                                    </p:animEffect>
                                  </p:childTnLst>
                                </p:cTn>
                              </p:par>
                              <p:par>
                                <p:cTn id="49" presetID="9" presetClass="entr" presetSubtype="0" fill="hold" grpId="0" nodeType="withEffect">
                                  <p:stCondLst>
                                    <p:cond delay="0"/>
                                  </p:stCondLst>
                                  <p:childTnLst>
                                    <p:set>
                                      <p:cBhvr>
                                        <p:cTn id="50" dur="1" fill="hold">
                                          <p:stCondLst>
                                            <p:cond delay="0"/>
                                          </p:stCondLst>
                                        </p:cTn>
                                        <p:tgtEl>
                                          <p:spTgt spid="16"/>
                                        </p:tgtEl>
                                        <p:attrNameLst>
                                          <p:attrName>style.visibility</p:attrName>
                                        </p:attrNameLst>
                                      </p:cBhvr>
                                      <p:to>
                                        <p:strVal val="visible"/>
                                      </p:to>
                                    </p:set>
                                    <p:animEffect transition="in" filter="dissolve">
                                      <p:cBhvr>
                                        <p:cTn id="51" dur="500"/>
                                        <p:tgtEl>
                                          <p:spTgt spid="16"/>
                                        </p:tgtEl>
                                      </p:cBhvr>
                                    </p:animEffect>
                                  </p:childTnLst>
                                </p:cTn>
                              </p:par>
                            </p:childTnLst>
                          </p:cTn>
                        </p:par>
                      </p:childTnLst>
                    </p:cTn>
                  </p:par>
                  <p:par>
                    <p:cTn id="52" fill="hold">
                      <p:stCondLst>
                        <p:cond delay="indefinite"/>
                      </p:stCondLst>
                      <p:childTnLst>
                        <p:par>
                          <p:cTn id="53" fill="hold">
                            <p:stCondLst>
                              <p:cond delay="0"/>
                            </p:stCondLst>
                            <p:childTnLst>
                              <p:par>
                                <p:cTn id="54" presetID="9" presetClass="entr" presetSubtype="0" fill="hold" grpId="0" nodeType="clickEffect">
                                  <p:stCondLst>
                                    <p:cond delay="0"/>
                                  </p:stCondLst>
                                  <p:childTnLst>
                                    <p:set>
                                      <p:cBhvr>
                                        <p:cTn id="55" dur="1" fill="hold">
                                          <p:stCondLst>
                                            <p:cond delay="0"/>
                                          </p:stCondLst>
                                        </p:cTn>
                                        <p:tgtEl>
                                          <p:spTgt spid="14"/>
                                        </p:tgtEl>
                                        <p:attrNameLst>
                                          <p:attrName>style.visibility</p:attrName>
                                        </p:attrNameLst>
                                      </p:cBhvr>
                                      <p:to>
                                        <p:strVal val="visible"/>
                                      </p:to>
                                    </p:set>
                                    <p:animEffect transition="in" filter="dissolve">
                                      <p:cBhvr>
                                        <p:cTn id="56" dur="500"/>
                                        <p:tgtEl>
                                          <p:spTgt spid="14"/>
                                        </p:tgtEl>
                                      </p:cBhvr>
                                    </p:animEffect>
                                  </p:childTnLst>
                                </p:cTn>
                              </p:par>
                            </p:childTnLst>
                          </p:cTn>
                        </p:par>
                      </p:childTnLst>
                    </p:cTn>
                  </p:par>
                  <p:par>
                    <p:cTn id="57" fill="hold">
                      <p:stCondLst>
                        <p:cond delay="indefinite"/>
                      </p:stCondLst>
                      <p:childTnLst>
                        <p:par>
                          <p:cTn id="58" fill="hold">
                            <p:stCondLst>
                              <p:cond delay="0"/>
                            </p:stCondLst>
                            <p:childTnLst>
                              <p:par>
                                <p:cTn id="59" presetID="9" presetClass="entr" presetSubtype="0" fill="hold" nodeType="clickEffect">
                                  <p:stCondLst>
                                    <p:cond delay="0"/>
                                  </p:stCondLst>
                                  <p:childTnLst>
                                    <p:set>
                                      <p:cBhvr>
                                        <p:cTn id="60" dur="1" fill="hold">
                                          <p:stCondLst>
                                            <p:cond delay="0"/>
                                          </p:stCondLst>
                                        </p:cTn>
                                        <p:tgtEl>
                                          <p:spTgt spid="18"/>
                                        </p:tgtEl>
                                        <p:attrNameLst>
                                          <p:attrName>style.visibility</p:attrName>
                                        </p:attrNameLst>
                                      </p:cBhvr>
                                      <p:to>
                                        <p:strVal val="visible"/>
                                      </p:to>
                                    </p:set>
                                    <p:animEffect transition="in" filter="dissolve">
                                      <p:cBhvr>
                                        <p:cTn id="61" dur="500"/>
                                        <p:tgtEl>
                                          <p:spTgt spid="18"/>
                                        </p:tgtEl>
                                      </p:cBhvr>
                                    </p:animEffect>
                                  </p:childTnLst>
                                </p:cTn>
                              </p:par>
                              <p:par>
                                <p:cTn id="62" presetID="9" presetClass="entr" presetSubtype="0" fill="hold" grpId="0" nodeType="withEffect">
                                  <p:stCondLst>
                                    <p:cond delay="0"/>
                                  </p:stCondLst>
                                  <p:childTnLst>
                                    <p:set>
                                      <p:cBhvr>
                                        <p:cTn id="63" dur="1" fill="hold">
                                          <p:stCondLst>
                                            <p:cond delay="0"/>
                                          </p:stCondLst>
                                        </p:cTn>
                                        <p:tgtEl>
                                          <p:spTgt spid="17"/>
                                        </p:tgtEl>
                                        <p:attrNameLst>
                                          <p:attrName>style.visibility</p:attrName>
                                        </p:attrNameLst>
                                      </p:cBhvr>
                                      <p:to>
                                        <p:strVal val="visible"/>
                                      </p:to>
                                    </p:set>
                                    <p:animEffect transition="in" filter="dissolve">
                                      <p:cBhvr>
                                        <p:cTn id="64" dur="500"/>
                                        <p:tgtEl>
                                          <p:spTgt spid="17"/>
                                        </p:tgtEl>
                                      </p:cBhvr>
                                    </p:animEffect>
                                  </p:childTnLst>
                                </p:cTn>
                              </p:par>
                              <p:par>
                                <p:cTn id="65" presetID="9" presetClass="entr" presetSubtype="0" fill="hold" nodeType="withEffect">
                                  <p:stCondLst>
                                    <p:cond delay="0"/>
                                  </p:stCondLst>
                                  <p:childTnLst>
                                    <p:set>
                                      <p:cBhvr>
                                        <p:cTn id="66" dur="1" fill="hold">
                                          <p:stCondLst>
                                            <p:cond delay="0"/>
                                          </p:stCondLst>
                                        </p:cTn>
                                        <p:tgtEl>
                                          <p:spTgt spid="19"/>
                                        </p:tgtEl>
                                        <p:attrNameLst>
                                          <p:attrName>style.visibility</p:attrName>
                                        </p:attrNameLst>
                                      </p:cBhvr>
                                      <p:to>
                                        <p:strVal val="visible"/>
                                      </p:to>
                                    </p:set>
                                    <p:animEffect transition="in" filter="dissolve">
                                      <p:cBhvr>
                                        <p:cTn id="67" dur="500"/>
                                        <p:tgtEl>
                                          <p:spTgt spid="19"/>
                                        </p:tgtEl>
                                      </p:cBhvr>
                                    </p:animEffect>
                                  </p:childTnLst>
                                </p:cTn>
                              </p:par>
                            </p:childTnLst>
                          </p:cTn>
                        </p:par>
                      </p:childTnLst>
                    </p:cTn>
                  </p:par>
                  <p:par>
                    <p:cTn id="68" fill="hold">
                      <p:stCondLst>
                        <p:cond delay="indefinite"/>
                      </p:stCondLst>
                      <p:childTnLst>
                        <p:par>
                          <p:cTn id="69" fill="hold">
                            <p:stCondLst>
                              <p:cond delay="0"/>
                            </p:stCondLst>
                            <p:childTnLst>
                              <p:par>
                                <p:cTn id="70" presetID="9" presetClass="entr" presetSubtype="0" fill="hold" nodeType="clickEffect">
                                  <p:stCondLst>
                                    <p:cond delay="0"/>
                                  </p:stCondLst>
                                  <p:childTnLst>
                                    <p:set>
                                      <p:cBhvr>
                                        <p:cTn id="71" dur="1" fill="hold">
                                          <p:stCondLst>
                                            <p:cond delay="0"/>
                                          </p:stCondLst>
                                        </p:cTn>
                                        <p:tgtEl>
                                          <p:spTgt spid="21"/>
                                        </p:tgtEl>
                                        <p:attrNameLst>
                                          <p:attrName>style.visibility</p:attrName>
                                        </p:attrNameLst>
                                      </p:cBhvr>
                                      <p:to>
                                        <p:strVal val="visible"/>
                                      </p:to>
                                    </p:set>
                                    <p:animEffect transition="in" filter="dissolve">
                                      <p:cBhvr>
                                        <p:cTn id="72" dur="500"/>
                                        <p:tgtEl>
                                          <p:spTgt spid="21"/>
                                        </p:tgtEl>
                                      </p:cBhvr>
                                    </p:animEffect>
                                  </p:childTnLst>
                                </p:cTn>
                              </p:par>
                              <p:par>
                                <p:cTn id="73" presetID="9" presetClass="entr" presetSubtype="0" fill="hold" grpId="0" nodeType="withEffect">
                                  <p:stCondLst>
                                    <p:cond delay="0"/>
                                  </p:stCondLst>
                                  <p:childTnLst>
                                    <p:set>
                                      <p:cBhvr>
                                        <p:cTn id="74" dur="1" fill="hold">
                                          <p:stCondLst>
                                            <p:cond delay="0"/>
                                          </p:stCondLst>
                                        </p:cTn>
                                        <p:tgtEl>
                                          <p:spTgt spid="22"/>
                                        </p:tgtEl>
                                        <p:attrNameLst>
                                          <p:attrName>style.visibility</p:attrName>
                                        </p:attrNameLst>
                                      </p:cBhvr>
                                      <p:to>
                                        <p:strVal val="visible"/>
                                      </p:to>
                                    </p:set>
                                    <p:animEffect transition="in" filter="dissolve">
                                      <p:cBhvr>
                                        <p:cTn id="75" dur="500"/>
                                        <p:tgtEl>
                                          <p:spTgt spid="22"/>
                                        </p:tgtEl>
                                      </p:cBhvr>
                                    </p:animEffect>
                                  </p:childTnLst>
                                </p:cTn>
                              </p:par>
                            </p:childTnLst>
                          </p:cTn>
                        </p:par>
                      </p:childTnLst>
                    </p:cTn>
                  </p:par>
                  <p:par>
                    <p:cTn id="76" fill="hold">
                      <p:stCondLst>
                        <p:cond delay="indefinite"/>
                      </p:stCondLst>
                      <p:childTnLst>
                        <p:par>
                          <p:cTn id="77" fill="hold">
                            <p:stCondLst>
                              <p:cond delay="0"/>
                            </p:stCondLst>
                            <p:childTnLst>
                              <p:par>
                                <p:cTn id="78" presetID="9" presetClass="entr" presetSubtype="0" fill="hold" grpId="0" nodeType="clickEffect">
                                  <p:stCondLst>
                                    <p:cond delay="0"/>
                                  </p:stCondLst>
                                  <p:childTnLst>
                                    <p:set>
                                      <p:cBhvr>
                                        <p:cTn id="79" dur="1" fill="hold">
                                          <p:stCondLst>
                                            <p:cond delay="0"/>
                                          </p:stCondLst>
                                        </p:cTn>
                                        <p:tgtEl>
                                          <p:spTgt spid="20"/>
                                        </p:tgtEl>
                                        <p:attrNameLst>
                                          <p:attrName>style.visibility</p:attrName>
                                        </p:attrNameLst>
                                      </p:cBhvr>
                                      <p:to>
                                        <p:strVal val="visible"/>
                                      </p:to>
                                    </p:set>
                                    <p:animEffect transition="in" filter="dissolve">
                                      <p:cBhvr>
                                        <p:cTn id="80"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p:bldP spid="11" grpId="0" animBg="1"/>
      <p:bldP spid="12" grpId="0"/>
      <p:bldP spid="14" grpId="0" animBg="1"/>
      <p:bldP spid="16" grpId="0"/>
      <p:bldP spid="17" grpId="0" animBg="1"/>
      <p:bldP spid="20" grpId="0" animBg="1"/>
      <p:bldP spid="2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lstStyle/>
          <a:p>
            <a:r>
              <a:rPr kumimoji="1" lang="en-US" altLang="ko-KR" dirty="0" smtClean="0"/>
              <a:t>Why residual?</a:t>
            </a:r>
            <a:endParaRPr kumimoji="1" lang="ko-KR" altLang="en-US" dirty="0"/>
          </a:p>
        </p:txBody>
      </p:sp>
      <p:sp>
        <p:nvSpPr>
          <p:cNvPr id="4" name="슬라이드 번호 개체 틀 3"/>
          <p:cNvSpPr>
            <a:spLocks noGrp="1"/>
          </p:cNvSpPr>
          <p:nvPr>
            <p:ph type="sldNum" sz="quarter" idx="12"/>
          </p:nvPr>
        </p:nvSpPr>
        <p:spPr/>
        <p:txBody>
          <a:bodyPr/>
          <a:lstStyle/>
          <a:p>
            <a:fld id="{4CA1D5AE-3018-49FC-B3E0-A1E0E9567469}" type="slidenum">
              <a:rPr lang="ko-KR" altLang="en-US" smtClean="0"/>
              <a:pPr/>
              <a:t>7</a:t>
            </a:fld>
            <a:endParaRPr lang="ko-KR" altLang="en-US"/>
          </a:p>
        </p:txBody>
      </p:sp>
      <p:sp>
        <p:nvSpPr>
          <p:cNvPr id="23" name="TextBox 22"/>
          <p:cNvSpPr txBox="1"/>
          <p:nvPr/>
        </p:nvSpPr>
        <p:spPr>
          <a:xfrm>
            <a:off x="601944" y="1344152"/>
            <a:ext cx="8074512" cy="1200329"/>
          </a:xfrm>
          <a:prstGeom prst="rect">
            <a:avLst/>
          </a:prstGeom>
          <a:noFill/>
        </p:spPr>
        <p:txBody>
          <a:bodyPr wrap="square" rtlCol="0">
            <a:spAutoFit/>
          </a:bodyPr>
          <a:lstStyle/>
          <a:p>
            <a:r>
              <a:rPr kumimoji="1" lang="en-US" altLang="ko-KR" sz="2400" dirty="0"/>
              <a:t>We </a:t>
            </a:r>
            <a:r>
              <a:rPr kumimoji="1" lang="en-US" altLang="ko-KR" sz="2400" dirty="0">
                <a:solidFill>
                  <a:srgbClr val="FF0000"/>
                </a:solidFill>
              </a:rPr>
              <a:t>hypothesize</a:t>
            </a:r>
            <a:r>
              <a:rPr kumimoji="1" lang="en-US" altLang="ko-KR" sz="2400" dirty="0"/>
              <a:t> that it is easier to optimize the residual mapping than to optimize the original, unreferenced mapping.</a:t>
            </a:r>
            <a:endParaRPr kumimoji="1" lang="ko-KR" altLang="en-US" sz="2400" dirty="0" smtClean="0"/>
          </a:p>
        </p:txBody>
      </p:sp>
      <p:sp>
        <p:nvSpPr>
          <p:cNvPr id="24" name="TextBox 23"/>
          <p:cNvSpPr txBox="1"/>
          <p:nvPr/>
        </p:nvSpPr>
        <p:spPr>
          <a:xfrm>
            <a:off x="601944" y="2711188"/>
            <a:ext cx="4632358" cy="461665"/>
          </a:xfrm>
          <a:prstGeom prst="rect">
            <a:avLst/>
          </a:prstGeom>
          <a:noFill/>
        </p:spPr>
        <p:txBody>
          <a:bodyPr wrap="none" rtlCol="0">
            <a:spAutoFit/>
          </a:bodyPr>
          <a:lstStyle/>
          <a:p>
            <a:r>
              <a:rPr kumimoji="1" lang="en-US" altLang="ko-KR" sz="2400" dirty="0" smtClean="0">
                <a:solidFill>
                  <a:srgbClr val="FF0000"/>
                </a:solidFill>
              </a:rPr>
              <a:t>Shortcut connections </a:t>
            </a:r>
            <a:r>
              <a:rPr kumimoji="1" lang="en-US" altLang="ko-KR" sz="2400" dirty="0" smtClean="0"/>
              <a:t>are used. </a:t>
            </a:r>
            <a:endParaRPr kumimoji="1" lang="ko-KR" altLang="en-US" sz="2400" dirty="0" smtClean="0"/>
          </a:p>
        </p:txBody>
      </p:sp>
      <p:pic>
        <p:nvPicPr>
          <p:cNvPr id="25" name="그림 24"/>
          <p:cNvPicPr>
            <a:picLocks noChangeAspect="1"/>
          </p:cNvPicPr>
          <p:nvPr/>
        </p:nvPicPr>
        <p:blipFill>
          <a:blip r:embed="rId2"/>
          <a:stretch>
            <a:fillRect/>
          </a:stretch>
        </p:blipFill>
        <p:spPr>
          <a:xfrm>
            <a:off x="2303522" y="3460885"/>
            <a:ext cx="4702572" cy="2560403"/>
          </a:xfrm>
          <a:prstGeom prst="rect">
            <a:avLst/>
          </a:prstGeom>
        </p:spPr>
      </p:pic>
    </p:spTree>
    <p:extLst>
      <p:ext uri="{BB962C8B-B14F-4D97-AF65-F5344CB8AC3E}">
        <p14:creationId xmlns:p14="http://schemas.microsoft.com/office/powerpoint/2010/main" val="911036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dissolve">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dissolve">
                                      <p:cBhvr>
                                        <p:cTn id="12" dur="500"/>
                                        <p:tgtEl>
                                          <p:spTgt spid="24"/>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dissolve">
                                      <p:cBhvr>
                                        <p:cTn id="1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lstStyle/>
          <a:p>
            <a:r>
              <a:rPr kumimoji="1" lang="en-US" altLang="ko-KR" dirty="0"/>
              <a:t>Why residual?</a:t>
            </a:r>
            <a:endParaRPr kumimoji="1" lang="ko-KR" altLang="en-US" dirty="0"/>
          </a:p>
        </p:txBody>
      </p:sp>
      <p:sp>
        <p:nvSpPr>
          <p:cNvPr id="4" name="슬라이드 번호 개체 틀 3"/>
          <p:cNvSpPr>
            <a:spLocks noGrp="1"/>
          </p:cNvSpPr>
          <p:nvPr>
            <p:ph type="sldNum" sz="quarter" idx="12"/>
          </p:nvPr>
        </p:nvSpPr>
        <p:spPr/>
        <p:txBody>
          <a:bodyPr/>
          <a:lstStyle/>
          <a:p>
            <a:fld id="{4CA1D5AE-3018-49FC-B3E0-A1E0E9567469}" type="slidenum">
              <a:rPr lang="ko-KR" altLang="en-US" smtClean="0"/>
              <a:pPr/>
              <a:t>8</a:t>
            </a:fld>
            <a:endParaRPr lang="ko-KR" altLang="en-US"/>
          </a:p>
        </p:txBody>
      </p:sp>
      <p:sp>
        <p:nvSpPr>
          <p:cNvPr id="5" name="TextBox 4"/>
          <p:cNvSpPr txBox="1"/>
          <p:nvPr/>
        </p:nvSpPr>
        <p:spPr>
          <a:xfrm>
            <a:off x="582414" y="1412776"/>
            <a:ext cx="8231228" cy="461665"/>
          </a:xfrm>
          <a:prstGeom prst="rect">
            <a:avLst/>
          </a:prstGeom>
          <a:noFill/>
        </p:spPr>
        <p:txBody>
          <a:bodyPr wrap="none" rtlCol="0">
            <a:spAutoFit/>
          </a:bodyPr>
          <a:lstStyle/>
          <a:p>
            <a:r>
              <a:rPr kumimoji="1" lang="en-US" altLang="ko-KR" sz="2400" dirty="0" smtClean="0"/>
              <a:t>“The </a:t>
            </a:r>
            <a:r>
              <a:rPr kumimoji="1" lang="en-US" altLang="ko-KR" sz="2400" dirty="0" smtClean="0"/>
              <a:t>extremely deep residual nets are </a:t>
            </a:r>
            <a:r>
              <a:rPr kumimoji="1" lang="en-US" altLang="ko-KR" sz="2400" dirty="0" smtClean="0">
                <a:solidFill>
                  <a:srgbClr val="FF0000"/>
                </a:solidFill>
              </a:rPr>
              <a:t>easy</a:t>
            </a:r>
            <a:r>
              <a:rPr kumimoji="1" lang="en-US" altLang="ko-KR" sz="2400" dirty="0" smtClean="0"/>
              <a:t> to optimize. </a:t>
            </a:r>
            <a:r>
              <a:rPr kumimoji="1" lang="en-US" altLang="ko-KR" sz="2400" dirty="0" smtClean="0"/>
              <a:t>“</a:t>
            </a:r>
            <a:endParaRPr kumimoji="1" lang="ko-KR" altLang="en-US" sz="2400" dirty="0" smtClean="0"/>
          </a:p>
        </p:txBody>
      </p:sp>
      <p:sp>
        <p:nvSpPr>
          <p:cNvPr id="6" name="TextBox 5"/>
          <p:cNvSpPr txBox="1"/>
          <p:nvPr/>
        </p:nvSpPr>
        <p:spPr>
          <a:xfrm>
            <a:off x="582414" y="2132856"/>
            <a:ext cx="8094042" cy="1200329"/>
          </a:xfrm>
          <a:prstGeom prst="rect">
            <a:avLst/>
          </a:prstGeom>
          <a:noFill/>
        </p:spPr>
        <p:txBody>
          <a:bodyPr wrap="square" rtlCol="0">
            <a:spAutoFit/>
          </a:bodyPr>
          <a:lstStyle/>
          <a:p>
            <a:r>
              <a:rPr kumimoji="1" lang="en-US" altLang="ko-KR" sz="2400" dirty="0" smtClean="0"/>
              <a:t>“The </a:t>
            </a:r>
            <a:r>
              <a:rPr kumimoji="1" lang="en-US" altLang="ko-KR" sz="2400" dirty="0" smtClean="0"/>
              <a:t>deep residual nets can </a:t>
            </a:r>
            <a:r>
              <a:rPr kumimoji="1" lang="en-US" altLang="ko-KR" sz="2400" dirty="0" smtClean="0">
                <a:solidFill>
                  <a:srgbClr val="FF0000"/>
                </a:solidFill>
              </a:rPr>
              <a:t>easily</a:t>
            </a:r>
            <a:r>
              <a:rPr kumimoji="1" lang="en-US" altLang="ko-KR" sz="2400" dirty="0" smtClean="0"/>
              <a:t> enjoy accuracy gains from greatly increased depth, producing results substantially better than previous networks. </a:t>
            </a:r>
            <a:r>
              <a:rPr kumimoji="1" lang="en-US" altLang="ko-KR" sz="2400" dirty="0" smtClean="0"/>
              <a:t>“</a:t>
            </a:r>
            <a:endParaRPr kumimoji="1" lang="ko-KR" altLang="en-US" sz="2400" dirty="0" smtClean="0"/>
          </a:p>
        </p:txBody>
      </p:sp>
      <p:pic>
        <p:nvPicPr>
          <p:cNvPr id="7" name="그림 6"/>
          <p:cNvPicPr>
            <a:picLocks noChangeAspect="1"/>
          </p:cNvPicPr>
          <p:nvPr/>
        </p:nvPicPr>
        <p:blipFill>
          <a:blip r:embed="rId2"/>
          <a:stretch>
            <a:fillRect/>
          </a:stretch>
        </p:blipFill>
        <p:spPr>
          <a:xfrm>
            <a:off x="2792028" y="3573016"/>
            <a:ext cx="3559944" cy="2669958"/>
          </a:xfrm>
          <a:prstGeom prst="rect">
            <a:avLst/>
          </a:prstGeom>
        </p:spPr>
      </p:pic>
    </p:spTree>
    <p:extLst>
      <p:ext uri="{BB962C8B-B14F-4D97-AF65-F5344CB8AC3E}">
        <p14:creationId xmlns:p14="http://schemas.microsoft.com/office/powerpoint/2010/main" val="234808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dissolv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dissolv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lstStyle/>
          <a:p>
            <a:r>
              <a:rPr kumimoji="1" lang="en-US" altLang="ko-KR" dirty="0" smtClean="0"/>
              <a:t>Residual mapping</a:t>
            </a:r>
            <a:endParaRPr kumimoji="1" lang="ko-KR" altLang="en-US" dirty="0"/>
          </a:p>
        </p:txBody>
      </p:sp>
      <p:sp>
        <p:nvSpPr>
          <p:cNvPr id="4" name="슬라이드 번호 개체 틀 3"/>
          <p:cNvSpPr>
            <a:spLocks noGrp="1"/>
          </p:cNvSpPr>
          <p:nvPr>
            <p:ph type="sldNum" sz="quarter" idx="12"/>
          </p:nvPr>
        </p:nvSpPr>
        <p:spPr/>
        <p:txBody>
          <a:bodyPr/>
          <a:lstStyle/>
          <a:p>
            <a:fld id="{4CA1D5AE-3018-49FC-B3E0-A1E0E9567469}" type="slidenum">
              <a:rPr lang="ko-KR" altLang="en-US" smtClean="0"/>
              <a:pPr/>
              <a:t>9</a:t>
            </a:fld>
            <a:endParaRPr lang="ko-KR" altLang="en-US"/>
          </a:p>
        </p:txBody>
      </p:sp>
      <p:pic>
        <p:nvPicPr>
          <p:cNvPr id="5" name="그림 4"/>
          <p:cNvPicPr>
            <a:picLocks noChangeAspect="1"/>
          </p:cNvPicPr>
          <p:nvPr/>
        </p:nvPicPr>
        <p:blipFill>
          <a:blip r:embed="rId2"/>
          <a:stretch>
            <a:fillRect/>
          </a:stretch>
        </p:blipFill>
        <p:spPr>
          <a:xfrm>
            <a:off x="1007626" y="1485072"/>
            <a:ext cx="2941652" cy="550945"/>
          </a:xfrm>
          <a:prstGeom prst="rect">
            <a:avLst/>
          </a:prstGeom>
        </p:spPr>
      </p:pic>
      <p:pic>
        <p:nvPicPr>
          <p:cNvPr id="6" name="그림 5"/>
          <p:cNvPicPr>
            <a:picLocks noChangeAspect="1"/>
          </p:cNvPicPr>
          <p:nvPr/>
        </p:nvPicPr>
        <p:blipFill>
          <a:blip r:embed="rId3"/>
          <a:stretch>
            <a:fillRect/>
          </a:stretch>
        </p:blipFill>
        <p:spPr>
          <a:xfrm>
            <a:off x="2195736" y="2060848"/>
            <a:ext cx="4249936" cy="2313957"/>
          </a:xfrm>
          <a:prstGeom prst="rect">
            <a:avLst/>
          </a:prstGeom>
        </p:spPr>
      </p:pic>
      <p:pic>
        <p:nvPicPr>
          <p:cNvPr id="7" name="그림 6"/>
          <p:cNvPicPr>
            <a:picLocks noChangeAspect="1"/>
          </p:cNvPicPr>
          <p:nvPr/>
        </p:nvPicPr>
        <p:blipFill>
          <a:blip r:embed="rId4"/>
          <a:stretch>
            <a:fillRect/>
          </a:stretch>
        </p:blipFill>
        <p:spPr>
          <a:xfrm>
            <a:off x="1007626" y="4481629"/>
            <a:ext cx="2262810" cy="462400"/>
          </a:xfrm>
          <a:prstGeom prst="rect">
            <a:avLst/>
          </a:prstGeom>
        </p:spPr>
      </p:pic>
      <p:pic>
        <p:nvPicPr>
          <p:cNvPr id="8" name="그림 7"/>
          <p:cNvPicPr>
            <a:picLocks noChangeAspect="1"/>
          </p:cNvPicPr>
          <p:nvPr/>
        </p:nvPicPr>
        <p:blipFill>
          <a:blip r:embed="rId5"/>
          <a:stretch>
            <a:fillRect/>
          </a:stretch>
        </p:blipFill>
        <p:spPr>
          <a:xfrm>
            <a:off x="971600" y="5670870"/>
            <a:ext cx="3384376" cy="472239"/>
          </a:xfrm>
          <a:prstGeom prst="rect">
            <a:avLst/>
          </a:prstGeom>
        </p:spPr>
      </p:pic>
      <p:sp>
        <p:nvSpPr>
          <p:cNvPr id="9" name="TextBox 8"/>
          <p:cNvSpPr txBox="1"/>
          <p:nvPr/>
        </p:nvSpPr>
        <p:spPr>
          <a:xfrm>
            <a:off x="539552" y="1052736"/>
            <a:ext cx="5149679" cy="461665"/>
          </a:xfrm>
          <a:prstGeom prst="rect">
            <a:avLst/>
          </a:prstGeom>
          <a:noFill/>
        </p:spPr>
        <p:txBody>
          <a:bodyPr wrap="none" rtlCol="0">
            <a:spAutoFit/>
          </a:bodyPr>
          <a:lstStyle/>
          <a:p>
            <a:r>
              <a:rPr kumimoji="1" lang="en-US" altLang="ko-KR" sz="2400" dirty="0" smtClean="0"/>
              <a:t>Basic residual mapping (same dim.)</a:t>
            </a:r>
            <a:endParaRPr kumimoji="1" lang="ko-KR" altLang="en-US" sz="2400" dirty="0" smtClean="0"/>
          </a:p>
        </p:txBody>
      </p:sp>
      <p:sp>
        <p:nvSpPr>
          <p:cNvPr id="10" name="TextBox 9"/>
          <p:cNvSpPr txBox="1"/>
          <p:nvPr/>
        </p:nvSpPr>
        <p:spPr>
          <a:xfrm>
            <a:off x="539552" y="5127575"/>
            <a:ext cx="5595827" cy="461665"/>
          </a:xfrm>
          <a:prstGeom prst="rect">
            <a:avLst/>
          </a:prstGeom>
          <a:noFill/>
        </p:spPr>
        <p:txBody>
          <a:bodyPr wrap="none" rtlCol="0">
            <a:spAutoFit/>
          </a:bodyPr>
          <a:lstStyle/>
          <a:p>
            <a:r>
              <a:rPr kumimoji="1" lang="en-US" altLang="ko-KR" sz="2400" dirty="0" smtClean="0"/>
              <a:t>Basic residual mapping (different dim.)</a:t>
            </a:r>
            <a:endParaRPr kumimoji="1" lang="ko-KR" altLang="en-US" sz="2400" dirty="0" smtClean="0"/>
          </a:p>
        </p:txBody>
      </p:sp>
      <p:sp>
        <p:nvSpPr>
          <p:cNvPr id="11" name="TextBox 10"/>
          <p:cNvSpPr txBox="1"/>
          <p:nvPr/>
        </p:nvSpPr>
        <p:spPr>
          <a:xfrm>
            <a:off x="6156176" y="4535249"/>
            <a:ext cx="2613085" cy="2062103"/>
          </a:xfrm>
          <a:prstGeom prst="rect">
            <a:avLst/>
          </a:prstGeom>
          <a:noFill/>
        </p:spPr>
        <p:txBody>
          <a:bodyPr wrap="square" rtlCol="0">
            <a:spAutoFit/>
          </a:bodyPr>
          <a:lstStyle/>
          <a:p>
            <a:r>
              <a:rPr kumimoji="1" lang="en-US" altLang="ko-KR" sz="1600" dirty="0" smtClean="0"/>
              <a:t>“But </a:t>
            </a:r>
            <a:r>
              <a:rPr kumimoji="1" lang="en-US" altLang="ko-KR" sz="1600" dirty="0"/>
              <a:t>we will show by experiments that the identity mapping is sufficient for addressing the degradation problem and is economical, and thus W is only used when </a:t>
            </a:r>
            <a:r>
              <a:rPr kumimoji="1" lang="en-US" altLang="ko-KR" sz="1600" dirty="0">
                <a:solidFill>
                  <a:srgbClr val="FF0000"/>
                </a:solidFill>
              </a:rPr>
              <a:t>matching dimensions</a:t>
            </a:r>
            <a:r>
              <a:rPr kumimoji="1" lang="en-US" altLang="ko-KR" sz="1600" dirty="0" smtClean="0"/>
              <a:t>.”</a:t>
            </a:r>
            <a:endParaRPr kumimoji="1" lang="ko-KR" altLang="en-US" sz="1600" dirty="0" smtClean="0"/>
          </a:p>
        </p:txBody>
      </p:sp>
    </p:spTree>
    <p:extLst>
      <p:ext uri="{BB962C8B-B14F-4D97-AF65-F5344CB8AC3E}">
        <p14:creationId xmlns:p14="http://schemas.microsoft.com/office/powerpoint/2010/main" val="1503000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dissolv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dissolv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dissolve">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dissolve">
                                      <p:cBhvr>
                                        <p:cTn id="32" dur="500"/>
                                        <p:tgtEl>
                                          <p:spTgt spid="8"/>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dissolve">
                                      <p:cBhvr>
                                        <p:cTn id="3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Lst>
  </p:timing>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19050">
          <a:solidFill>
            <a:schemeClr val="tx1"/>
          </a:solid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rtlCol="0">
        <a:spAutoFit/>
      </a:bodyPr>
      <a:lstStyle>
        <a:defPPr>
          <a:defRPr sz="2400" dirty="0" smtClean="0"/>
        </a:defPPr>
      </a:lstStyle>
    </a:txDef>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32985</TotalTime>
  <Words>720</Words>
  <Application>Microsoft Macintosh PowerPoint</Application>
  <PresentationFormat>화면 슬라이드 쇼(4:3)</PresentationFormat>
  <Paragraphs>125</Paragraphs>
  <Slides>31</Slides>
  <Notes>0</Notes>
  <HiddenSlides>0</HiddenSlides>
  <MMClips>0</MMClips>
  <ScaleCrop>false</ScaleCrop>
  <HeadingPairs>
    <vt:vector size="6" baseType="variant">
      <vt:variant>
        <vt:lpstr>사용한 글꼴</vt:lpstr>
      </vt:variant>
      <vt:variant>
        <vt:i4>7</vt:i4>
      </vt:variant>
      <vt:variant>
        <vt:lpstr>테마</vt:lpstr>
      </vt:variant>
      <vt:variant>
        <vt:i4>1</vt:i4>
      </vt:variant>
      <vt:variant>
        <vt:lpstr>슬라이드 제목</vt:lpstr>
      </vt:variant>
      <vt:variant>
        <vt:i4>31</vt:i4>
      </vt:variant>
    </vt:vector>
  </HeadingPairs>
  <TitlesOfParts>
    <vt:vector size="39" baseType="lpstr">
      <vt:lpstr>맑은 고딕</vt:lpstr>
      <vt:lpstr>휴먼둥근헤드라인</vt:lpstr>
      <vt:lpstr>Adobe 고딕 Std B</vt:lpstr>
      <vt:lpstr>Arial Unicode MS</vt:lpstr>
      <vt:lpstr>Garamond</vt:lpstr>
      <vt:lpstr>Meiryo UI</vt:lpstr>
      <vt:lpstr>Arial</vt:lpstr>
      <vt:lpstr>Office 테마</vt:lpstr>
      <vt:lpstr>PowerPoint 프레젠테이션</vt:lpstr>
      <vt:lpstr>Deep residual networks</vt:lpstr>
      <vt:lpstr>Deeper Network?</vt:lpstr>
      <vt:lpstr>Degeneration problem</vt:lpstr>
      <vt:lpstr>Residual learning building block</vt:lpstr>
      <vt:lpstr>Residual learning building block</vt:lpstr>
      <vt:lpstr>Why residual?</vt:lpstr>
      <vt:lpstr>Why residual?</vt:lpstr>
      <vt:lpstr>Residual mapping</vt:lpstr>
      <vt:lpstr>Deep residual network</vt:lpstr>
      <vt:lpstr>Deeper bottle architecture</vt:lpstr>
      <vt:lpstr>Experimental results</vt:lpstr>
      <vt:lpstr>Experimental results</vt:lpstr>
      <vt:lpstr>PowerPoint 프레젠테이션</vt:lpstr>
      <vt:lpstr>Ensemble model?</vt:lpstr>
      <vt:lpstr>Bagging vs. Boosting</vt:lpstr>
      <vt:lpstr>ResNet is an ensemble model?</vt:lpstr>
      <vt:lpstr>ResNet is an ensemble model?</vt:lpstr>
      <vt:lpstr>Remove a layer?</vt:lpstr>
      <vt:lpstr>Performance?</vt:lpstr>
      <vt:lpstr>Performance?</vt:lpstr>
      <vt:lpstr>Removing multiple layers?</vt:lpstr>
      <vt:lpstr>What does this mean?</vt:lpstr>
      <vt:lpstr>Ensemble of shallow nets?</vt:lpstr>
      <vt:lpstr>PowerPoint 프레젠테이션</vt:lpstr>
      <vt:lpstr>Depth vs. width</vt:lpstr>
      <vt:lpstr>Experimental results</vt:lpstr>
      <vt:lpstr>Experimental results</vt:lpstr>
      <vt:lpstr>Experimental results</vt:lpstr>
      <vt:lpstr>Experimental results</vt:lpstr>
      <vt:lpstr>Summary</vt:lpstr>
    </vt:vector>
  </TitlesOfParts>
  <Company>PIL</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슬라이드 1</dc:title>
  <dc:creator>neohanju</dc:creator>
  <cp:lastModifiedBy>최성준</cp:lastModifiedBy>
  <cp:revision>1131</cp:revision>
  <dcterms:created xsi:type="dcterms:W3CDTF">2010-03-17T18:05:41Z</dcterms:created>
  <dcterms:modified xsi:type="dcterms:W3CDTF">2016-06-16T08:55:33Z</dcterms:modified>
</cp:coreProperties>
</file>